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1" r:id="rId5"/>
    <p:sldId id="262" r:id="rId6"/>
    <p:sldId id="263" r:id="rId7"/>
    <p:sldId id="264" r:id="rId8"/>
    <p:sldId id="265" r:id="rId9"/>
    <p:sldId id="266" r:id="rId10"/>
    <p:sldId id="267" r:id="rId11"/>
    <p:sldId id="269" r:id="rId12"/>
    <p:sldId id="271" r:id="rId13"/>
    <p:sldId id="272" r:id="rId14"/>
    <p:sldId id="273"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388A2E1-8F93-4DB7-BBB8-2EF326055C0C}" v="2" dt="2024-10-07T02:07:00.97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720"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avakula ashajyothi" userId="4418cd2ef4b82493" providerId="LiveId" clId="{C388A2E1-8F93-4DB7-BBB8-2EF326055C0C}"/>
    <pc:docChg chg="modSld">
      <pc:chgData name="chavakula ashajyothi" userId="4418cd2ef4b82493" providerId="LiveId" clId="{C388A2E1-8F93-4DB7-BBB8-2EF326055C0C}" dt="2024-10-08T04:29:53.920" v="3" actId="20577"/>
      <pc:docMkLst>
        <pc:docMk/>
      </pc:docMkLst>
      <pc:sldChg chg="modSp">
        <pc:chgData name="chavakula ashajyothi" userId="4418cd2ef4b82493" providerId="LiveId" clId="{C388A2E1-8F93-4DB7-BBB8-2EF326055C0C}" dt="2024-10-07T02:06:57.621" v="0" actId="20578"/>
        <pc:sldMkLst>
          <pc:docMk/>
          <pc:sldMk cId="217344169" sldId="258"/>
        </pc:sldMkLst>
        <pc:spChg chg="mod">
          <ac:chgData name="chavakula ashajyothi" userId="4418cd2ef4b82493" providerId="LiveId" clId="{C388A2E1-8F93-4DB7-BBB8-2EF326055C0C}" dt="2024-10-07T02:06:57.621" v="0" actId="20578"/>
          <ac:spMkLst>
            <pc:docMk/>
            <pc:sldMk cId="217344169" sldId="258"/>
            <ac:spMk id="3" creationId="{96E05B8F-D1C1-1B1E-2B12-26D1DF74FE18}"/>
          </ac:spMkLst>
        </pc:spChg>
      </pc:sldChg>
      <pc:sldChg chg="modSp mod">
        <pc:chgData name="chavakula ashajyothi" userId="4418cd2ef4b82493" providerId="LiveId" clId="{C388A2E1-8F93-4DB7-BBB8-2EF326055C0C}" dt="2024-10-08T04:29:21.651" v="1" actId="20577"/>
        <pc:sldMkLst>
          <pc:docMk/>
          <pc:sldMk cId="2635125481" sldId="262"/>
        </pc:sldMkLst>
        <pc:spChg chg="mod">
          <ac:chgData name="chavakula ashajyothi" userId="4418cd2ef4b82493" providerId="LiveId" clId="{C388A2E1-8F93-4DB7-BBB8-2EF326055C0C}" dt="2024-10-08T04:29:21.651" v="1" actId="20577"/>
          <ac:spMkLst>
            <pc:docMk/>
            <pc:sldMk cId="2635125481" sldId="262"/>
            <ac:spMk id="3" creationId="{2D980FF4-23E0-9A63-11C9-D87249567EC2}"/>
          </ac:spMkLst>
        </pc:spChg>
      </pc:sldChg>
      <pc:sldChg chg="modSp mod">
        <pc:chgData name="chavakula ashajyothi" userId="4418cd2ef4b82493" providerId="LiveId" clId="{C388A2E1-8F93-4DB7-BBB8-2EF326055C0C}" dt="2024-10-08T04:29:34.809" v="2" actId="20577"/>
        <pc:sldMkLst>
          <pc:docMk/>
          <pc:sldMk cId="2938978691" sldId="263"/>
        </pc:sldMkLst>
        <pc:spChg chg="mod">
          <ac:chgData name="chavakula ashajyothi" userId="4418cd2ef4b82493" providerId="LiveId" clId="{C388A2E1-8F93-4DB7-BBB8-2EF326055C0C}" dt="2024-10-08T04:29:34.809" v="2" actId="20577"/>
          <ac:spMkLst>
            <pc:docMk/>
            <pc:sldMk cId="2938978691" sldId="263"/>
            <ac:spMk id="3" creationId="{889B22B5-2929-026F-A57F-03814E1D4ED7}"/>
          </ac:spMkLst>
        </pc:spChg>
      </pc:sldChg>
      <pc:sldChg chg="modSp mod">
        <pc:chgData name="chavakula ashajyothi" userId="4418cd2ef4b82493" providerId="LiveId" clId="{C388A2E1-8F93-4DB7-BBB8-2EF326055C0C}" dt="2024-10-08T04:29:53.920" v="3" actId="20577"/>
        <pc:sldMkLst>
          <pc:docMk/>
          <pc:sldMk cId="1548505922" sldId="264"/>
        </pc:sldMkLst>
        <pc:spChg chg="mod">
          <ac:chgData name="chavakula ashajyothi" userId="4418cd2ef4b82493" providerId="LiveId" clId="{C388A2E1-8F93-4DB7-BBB8-2EF326055C0C}" dt="2024-10-08T04:29:53.920" v="3" actId="20577"/>
          <ac:spMkLst>
            <pc:docMk/>
            <pc:sldMk cId="1548505922" sldId="264"/>
            <ac:spMk id="3" creationId="{A8CFCBD9-04CE-70F5-A4C1-84386BEC06F5}"/>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48CF1B-D4C1-77BE-BD06-98BE3F5BF93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5F68BE6-5010-3305-57B0-554717285BC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33E84D2-81CC-5F38-159D-200ED4E417D0}"/>
              </a:ext>
            </a:extLst>
          </p:cNvPr>
          <p:cNvSpPr>
            <a:spLocks noGrp="1"/>
          </p:cNvSpPr>
          <p:nvPr>
            <p:ph type="dt" sz="half" idx="10"/>
          </p:nvPr>
        </p:nvSpPr>
        <p:spPr/>
        <p:txBody>
          <a:bodyPr/>
          <a:lstStyle/>
          <a:p>
            <a:fld id="{3E2EF280-A366-49A7-9383-0DDD2FDBDE25}" type="datetimeFigureOut">
              <a:rPr lang="en-US" smtClean="0"/>
              <a:t>10/7/2024</a:t>
            </a:fld>
            <a:endParaRPr lang="en-US"/>
          </a:p>
        </p:txBody>
      </p:sp>
      <p:sp>
        <p:nvSpPr>
          <p:cNvPr id="5" name="Footer Placeholder 4">
            <a:extLst>
              <a:ext uri="{FF2B5EF4-FFF2-40B4-BE49-F238E27FC236}">
                <a16:creationId xmlns:a16="http://schemas.microsoft.com/office/drawing/2014/main" id="{F6F5868B-0E9C-F7AB-0A1C-26CFC931393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0FA6650-2017-60C3-51DE-5F3EB288A211}"/>
              </a:ext>
            </a:extLst>
          </p:cNvPr>
          <p:cNvSpPr>
            <a:spLocks noGrp="1"/>
          </p:cNvSpPr>
          <p:nvPr>
            <p:ph type="sldNum" sz="quarter" idx="12"/>
          </p:nvPr>
        </p:nvSpPr>
        <p:spPr/>
        <p:txBody>
          <a:bodyPr/>
          <a:lstStyle/>
          <a:p>
            <a:fld id="{1096E0E3-3057-449D-846E-9CBC10FD05B1}" type="slidenum">
              <a:rPr lang="en-US" smtClean="0"/>
              <a:t>‹#›</a:t>
            </a:fld>
            <a:endParaRPr lang="en-US"/>
          </a:p>
        </p:txBody>
      </p:sp>
    </p:spTree>
    <p:extLst>
      <p:ext uri="{BB962C8B-B14F-4D97-AF65-F5344CB8AC3E}">
        <p14:creationId xmlns:p14="http://schemas.microsoft.com/office/powerpoint/2010/main" val="16397522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162FE7-5B1F-160D-EF40-341B3A1B2BD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F23D761-41EC-F4CD-CBD1-30523819CF0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337C4CF-0B50-CBBB-F572-18598136A5E6}"/>
              </a:ext>
            </a:extLst>
          </p:cNvPr>
          <p:cNvSpPr>
            <a:spLocks noGrp="1"/>
          </p:cNvSpPr>
          <p:nvPr>
            <p:ph type="dt" sz="half" idx="10"/>
          </p:nvPr>
        </p:nvSpPr>
        <p:spPr/>
        <p:txBody>
          <a:bodyPr/>
          <a:lstStyle/>
          <a:p>
            <a:fld id="{3E2EF280-A366-49A7-9383-0DDD2FDBDE25}" type="datetimeFigureOut">
              <a:rPr lang="en-US" smtClean="0"/>
              <a:t>10/7/2024</a:t>
            </a:fld>
            <a:endParaRPr lang="en-US"/>
          </a:p>
        </p:txBody>
      </p:sp>
      <p:sp>
        <p:nvSpPr>
          <p:cNvPr id="5" name="Footer Placeholder 4">
            <a:extLst>
              <a:ext uri="{FF2B5EF4-FFF2-40B4-BE49-F238E27FC236}">
                <a16:creationId xmlns:a16="http://schemas.microsoft.com/office/drawing/2014/main" id="{25D864B9-7C83-2153-6769-EE42F7FB6B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346AE0B-7EAB-3103-9992-98787FECBA22}"/>
              </a:ext>
            </a:extLst>
          </p:cNvPr>
          <p:cNvSpPr>
            <a:spLocks noGrp="1"/>
          </p:cNvSpPr>
          <p:nvPr>
            <p:ph type="sldNum" sz="quarter" idx="12"/>
          </p:nvPr>
        </p:nvSpPr>
        <p:spPr/>
        <p:txBody>
          <a:bodyPr/>
          <a:lstStyle/>
          <a:p>
            <a:fld id="{1096E0E3-3057-449D-846E-9CBC10FD05B1}" type="slidenum">
              <a:rPr lang="en-US" smtClean="0"/>
              <a:t>‹#›</a:t>
            </a:fld>
            <a:endParaRPr lang="en-US"/>
          </a:p>
        </p:txBody>
      </p:sp>
    </p:spTree>
    <p:extLst>
      <p:ext uri="{BB962C8B-B14F-4D97-AF65-F5344CB8AC3E}">
        <p14:creationId xmlns:p14="http://schemas.microsoft.com/office/powerpoint/2010/main" val="7656157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03444D1-DE1E-FAB4-6DF0-AD5A8C888F8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1D3EEA6-2866-082D-B001-7B6D27F0D98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61695CB-6930-F40A-8D0E-7B9AFD6E5E70}"/>
              </a:ext>
            </a:extLst>
          </p:cNvPr>
          <p:cNvSpPr>
            <a:spLocks noGrp="1"/>
          </p:cNvSpPr>
          <p:nvPr>
            <p:ph type="dt" sz="half" idx="10"/>
          </p:nvPr>
        </p:nvSpPr>
        <p:spPr/>
        <p:txBody>
          <a:bodyPr/>
          <a:lstStyle/>
          <a:p>
            <a:fld id="{3E2EF280-A366-49A7-9383-0DDD2FDBDE25}" type="datetimeFigureOut">
              <a:rPr lang="en-US" smtClean="0"/>
              <a:t>10/7/2024</a:t>
            </a:fld>
            <a:endParaRPr lang="en-US"/>
          </a:p>
        </p:txBody>
      </p:sp>
      <p:sp>
        <p:nvSpPr>
          <p:cNvPr id="5" name="Footer Placeholder 4">
            <a:extLst>
              <a:ext uri="{FF2B5EF4-FFF2-40B4-BE49-F238E27FC236}">
                <a16:creationId xmlns:a16="http://schemas.microsoft.com/office/drawing/2014/main" id="{D7888ED6-FE8D-8282-6AEA-CEEF60B88C6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3AAB602-690F-3CA2-7101-8FEFDD5B4F3E}"/>
              </a:ext>
            </a:extLst>
          </p:cNvPr>
          <p:cNvSpPr>
            <a:spLocks noGrp="1"/>
          </p:cNvSpPr>
          <p:nvPr>
            <p:ph type="sldNum" sz="quarter" idx="12"/>
          </p:nvPr>
        </p:nvSpPr>
        <p:spPr/>
        <p:txBody>
          <a:bodyPr/>
          <a:lstStyle/>
          <a:p>
            <a:fld id="{1096E0E3-3057-449D-846E-9CBC10FD05B1}" type="slidenum">
              <a:rPr lang="en-US" smtClean="0"/>
              <a:t>‹#›</a:t>
            </a:fld>
            <a:endParaRPr lang="en-US"/>
          </a:p>
        </p:txBody>
      </p:sp>
    </p:spTree>
    <p:extLst>
      <p:ext uri="{BB962C8B-B14F-4D97-AF65-F5344CB8AC3E}">
        <p14:creationId xmlns:p14="http://schemas.microsoft.com/office/powerpoint/2010/main" val="39177517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90FF57-E59E-6F2A-C446-F78DEC7E36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D42F1A6-0F59-4A4D-A097-62490462F53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02CEEA8-4D7E-8F70-2C01-01588BBC7423}"/>
              </a:ext>
            </a:extLst>
          </p:cNvPr>
          <p:cNvSpPr>
            <a:spLocks noGrp="1"/>
          </p:cNvSpPr>
          <p:nvPr>
            <p:ph type="dt" sz="half" idx="10"/>
          </p:nvPr>
        </p:nvSpPr>
        <p:spPr/>
        <p:txBody>
          <a:bodyPr/>
          <a:lstStyle/>
          <a:p>
            <a:fld id="{3E2EF280-A366-49A7-9383-0DDD2FDBDE25}" type="datetimeFigureOut">
              <a:rPr lang="en-US" smtClean="0"/>
              <a:t>10/7/2024</a:t>
            </a:fld>
            <a:endParaRPr lang="en-US"/>
          </a:p>
        </p:txBody>
      </p:sp>
      <p:sp>
        <p:nvSpPr>
          <p:cNvPr id="5" name="Footer Placeholder 4">
            <a:extLst>
              <a:ext uri="{FF2B5EF4-FFF2-40B4-BE49-F238E27FC236}">
                <a16:creationId xmlns:a16="http://schemas.microsoft.com/office/drawing/2014/main" id="{7DCDA1C4-A1FC-9490-B77C-0A8A13D404B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D02D57C-831F-9E0B-FA82-F8C61C0DFC6E}"/>
              </a:ext>
            </a:extLst>
          </p:cNvPr>
          <p:cNvSpPr>
            <a:spLocks noGrp="1"/>
          </p:cNvSpPr>
          <p:nvPr>
            <p:ph type="sldNum" sz="quarter" idx="12"/>
          </p:nvPr>
        </p:nvSpPr>
        <p:spPr/>
        <p:txBody>
          <a:bodyPr/>
          <a:lstStyle/>
          <a:p>
            <a:fld id="{1096E0E3-3057-449D-846E-9CBC10FD05B1}" type="slidenum">
              <a:rPr lang="en-US" smtClean="0"/>
              <a:t>‹#›</a:t>
            </a:fld>
            <a:endParaRPr lang="en-US"/>
          </a:p>
        </p:txBody>
      </p:sp>
    </p:spTree>
    <p:extLst>
      <p:ext uri="{BB962C8B-B14F-4D97-AF65-F5344CB8AC3E}">
        <p14:creationId xmlns:p14="http://schemas.microsoft.com/office/powerpoint/2010/main" val="17347505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606414-9B9A-961A-6D8B-8ABCF7E5274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FF90379-4490-2E97-D3E5-FD57EA3EF9A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049F381-0268-FAE5-4161-0AD67A32B254}"/>
              </a:ext>
            </a:extLst>
          </p:cNvPr>
          <p:cNvSpPr>
            <a:spLocks noGrp="1"/>
          </p:cNvSpPr>
          <p:nvPr>
            <p:ph type="dt" sz="half" idx="10"/>
          </p:nvPr>
        </p:nvSpPr>
        <p:spPr/>
        <p:txBody>
          <a:bodyPr/>
          <a:lstStyle/>
          <a:p>
            <a:fld id="{3E2EF280-A366-49A7-9383-0DDD2FDBDE25}" type="datetimeFigureOut">
              <a:rPr lang="en-US" smtClean="0"/>
              <a:t>10/7/2024</a:t>
            </a:fld>
            <a:endParaRPr lang="en-US"/>
          </a:p>
        </p:txBody>
      </p:sp>
      <p:sp>
        <p:nvSpPr>
          <p:cNvPr id="5" name="Footer Placeholder 4">
            <a:extLst>
              <a:ext uri="{FF2B5EF4-FFF2-40B4-BE49-F238E27FC236}">
                <a16:creationId xmlns:a16="http://schemas.microsoft.com/office/drawing/2014/main" id="{A9926E94-F4A3-B0D4-C918-2D8D8B2E059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2A2ECF-8966-64DB-9C4B-EAD6397F8A59}"/>
              </a:ext>
            </a:extLst>
          </p:cNvPr>
          <p:cNvSpPr>
            <a:spLocks noGrp="1"/>
          </p:cNvSpPr>
          <p:nvPr>
            <p:ph type="sldNum" sz="quarter" idx="12"/>
          </p:nvPr>
        </p:nvSpPr>
        <p:spPr/>
        <p:txBody>
          <a:bodyPr/>
          <a:lstStyle/>
          <a:p>
            <a:fld id="{1096E0E3-3057-449D-846E-9CBC10FD05B1}" type="slidenum">
              <a:rPr lang="en-US" smtClean="0"/>
              <a:t>‹#›</a:t>
            </a:fld>
            <a:endParaRPr lang="en-US"/>
          </a:p>
        </p:txBody>
      </p:sp>
    </p:spTree>
    <p:extLst>
      <p:ext uri="{BB962C8B-B14F-4D97-AF65-F5344CB8AC3E}">
        <p14:creationId xmlns:p14="http://schemas.microsoft.com/office/powerpoint/2010/main" val="29574418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B258B3-05B6-8338-B0EC-0AF8509B23C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64D8B44-F722-0A79-409B-319FE784DBA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34B9FC3-F675-6C1A-A0A1-221F4D9F39D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DE4EE87-F720-5F29-7F03-6C72E61BF5C4}"/>
              </a:ext>
            </a:extLst>
          </p:cNvPr>
          <p:cNvSpPr>
            <a:spLocks noGrp="1"/>
          </p:cNvSpPr>
          <p:nvPr>
            <p:ph type="dt" sz="half" idx="10"/>
          </p:nvPr>
        </p:nvSpPr>
        <p:spPr/>
        <p:txBody>
          <a:bodyPr/>
          <a:lstStyle/>
          <a:p>
            <a:fld id="{3E2EF280-A366-49A7-9383-0DDD2FDBDE25}" type="datetimeFigureOut">
              <a:rPr lang="en-US" smtClean="0"/>
              <a:t>10/7/2024</a:t>
            </a:fld>
            <a:endParaRPr lang="en-US"/>
          </a:p>
        </p:txBody>
      </p:sp>
      <p:sp>
        <p:nvSpPr>
          <p:cNvPr id="6" name="Footer Placeholder 5">
            <a:extLst>
              <a:ext uri="{FF2B5EF4-FFF2-40B4-BE49-F238E27FC236}">
                <a16:creationId xmlns:a16="http://schemas.microsoft.com/office/drawing/2014/main" id="{D9901674-96FF-8FAF-7D9F-5E5E5153D6A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1A380F8-0A4F-A7AD-3548-A3486F327B40}"/>
              </a:ext>
            </a:extLst>
          </p:cNvPr>
          <p:cNvSpPr>
            <a:spLocks noGrp="1"/>
          </p:cNvSpPr>
          <p:nvPr>
            <p:ph type="sldNum" sz="quarter" idx="12"/>
          </p:nvPr>
        </p:nvSpPr>
        <p:spPr/>
        <p:txBody>
          <a:bodyPr/>
          <a:lstStyle/>
          <a:p>
            <a:fld id="{1096E0E3-3057-449D-846E-9CBC10FD05B1}" type="slidenum">
              <a:rPr lang="en-US" smtClean="0"/>
              <a:t>‹#›</a:t>
            </a:fld>
            <a:endParaRPr lang="en-US"/>
          </a:p>
        </p:txBody>
      </p:sp>
    </p:spTree>
    <p:extLst>
      <p:ext uri="{BB962C8B-B14F-4D97-AF65-F5344CB8AC3E}">
        <p14:creationId xmlns:p14="http://schemas.microsoft.com/office/powerpoint/2010/main" val="9375038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8369F8-1803-4BF5-224B-7EC9F1EE7A9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831B853-A27E-6F51-2ECB-A1357C46504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013ADF7-0FD2-A3B5-7F52-018F2A80BD2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4551F51-8978-6350-A0C6-D11D14B31A6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B1F743B-759D-25C4-BA6D-F4CE77F406C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B268564-65C2-ED35-DCF7-36DD8A16419B}"/>
              </a:ext>
            </a:extLst>
          </p:cNvPr>
          <p:cNvSpPr>
            <a:spLocks noGrp="1"/>
          </p:cNvSpPr>
          <p:nvPr>
            <p:ph type="dt" sz="half" idx="10"/>
          </p:nvPr>
        </p:nvSpPr>
        <p:spPr/>
        <p:txBody>
          <a:bodyPr/>
          <a:lstStyle/>
          <a:p>
            <a:fld id="{3E2EF280-A366-49A7-9383-0DDD2FDBDE25}" type="datetimeFigureOut">
              <a:rPr lang="en-US" smtClean="0"/>
              <a:t>10/7/2024</a:t>
            </a:fld>
            <a:endParaRPr lang="en-US"/>
          </a:p>
        </p:txBody>
      </p:sp>
      <p:sp>
        <p:nvSpPr>
          <p:cNvPr id="8" name="Footer Placeholder 7">
            <a:extLst>
              <a:ext uri="{FF2B5EF4-FFF2-40B4-BE49-F238E27FC236}">
                <a16:creationId xmlns:a16="http://schemas.microsoft.com/office/drawing/2014/main" id="{E2317D59-97D4-9872-ABE7-21B9B7EC48D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A223054-210B-E51E-9563-F45D2F0AE0E9}"/>
              </a:ext>
            </a:extLst>
          </p:cNvPr>
          <p:cNvSpPr>
            <a:spLocks noGrp="1"/>
          </p:cNvSpPr>
          <p:nvPr>
            <p:ph type="sldNum" sz="quarter" idx="12"/>
          </p:nvPr>
        </p:nvSpPr>
        <p:spPr/>
        <p:txBody>
          <a:bodyPr/>
          <a:lstStyle/>
          <a:p>
            <a:fld id="{1096E0E3-3057-449D-846E-9CBC10FD05B1}" type="slidenum">
              <a:rPr lang="en-US" smtClean="0"/>
              <a:t>‹#›</a:t>
            </a:fld>
            <a:endParaRPr lang="en-US"/>
          </a:p>
        </p:txBody>
      </p:sp>
    </p:spTree>
    <p:extLst>
      <p:ext uri="{BB962C8B-B14F-4D97-AF65-F5344CB8AC3E}">
        <p14:creationId xmlns:p14="http://schemas.microsoft.com/office/powerpoint/2010/main" val="29902679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F9E5C8-DA21-92E0-1CF8-B22C8675772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9093598-CC8C-4181-6452-22B466C2E564}"/>
              </a:ext>
            </a:extLst>
          </p:cNvPr>
          <p:cNvSpPr>
            <a:spLocks noGrp="1"/>
          </p:cNvSpPr>
          <p:nvPr>
            <p:ph type="dt" sz="half" idx="10"/>
          </p:nvPr>
        </p:nvSpPr>
        <p:spPr/>
        <p:txBody>
          <a:bodyPr/>
          <a:lstStyle/>
          <a:p>
            <a:fld id="{3E2EF280-A366-49A7-9383-0DDD2FDBDE25}" type="datetimeFigureOut">
              <a:rPr lang="en-US" smtClean="0"/>
              <a:t>10/7/2024</a:t>
            </a:fld>
            <a:endParaRPr lang="en-US"/>
          </a:p>
        </p:txBody>
      </p:sp>
      <p:sp>
        <p:nvSpPr>
          <p:cNvPr id="4" name="Footer Placeholder 3">
            <a:extLst>
              <a:ext uri="{FF2B5EF4-FFF2-40B4-BE49-F238E27FC236}">
                <a16:creationId xmlns:a16="http://schemas.microsoft.com/office/drawing/2014/main" id="{E5B6279B-4522-E572-D044-A71705F8ABA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E4E243F-9698-4118-6C5B-65A9E54AE3B7}"/>
              </a:ext>
            </a:extLst>
          </p:cNvPr>
          <p:cNvSpPr>
            <a:spLocks noGrp="1"/>
          </p:cNvSpPr>
          <p:nvPr>
            <p:ph type="sldNum" sz="quarter" idx="12"/>
          </p:nvPr>
        </p:nvSpPr>
        <p:spPr/>
        <p:txBody>
          <a:bodyPr/>
          <a:lstStyle/>
          <a:p>
            <a:fld id="{1096E0E3-3057-449D-846E-9CBC10FD05B1}" type="slidenum">
              <a:rPr lang="en-US" smtClean="0"/>
              <a:t>‹#›</a:t>
            </a:fld>
            <a:endParaRPr lang="en-US"/>
          </a:p>
        </p:txBody>
      </p:sp>
    </p:spTree>
    <p:extLst>
      <p:ext uri="{BB962C8B-B14F-4D97-AF65-F5344CB8AC3E}">
        <p14:creationId xmlns:p14="http://schemas.microsoft.com/office/powerpoint/2010/main" val="27577083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ABA196A-C414-3A2A-D240-1062ECE44714}"/>
              </a:ext>
            </a:extLst>
          </p:cNvPr>
          <p:cNvSpPr>
            <a:spLocks noGrp="1"/>
          </p:cNvSpPr>
          <p:nvPr>
            <p:ph type="dt" sz="half" idx="10"/>
          </p:nvPr>
        </p:nvSpPr>
        <p:spPr/>
        <p:txBody>
          <a:bodyPr/>
          <a:lstStyle/>
          <a:p>
            <a:fld id="{3E2EF280-A366-49A7-9383-0DDD2FDBDE25}" type="datetimeFigureOut">
              <a:rPr lang="en-US" smtClean="0"/>
              <a:t>10/7/2024</a:t>
            </a:fld>
            <a:endParaRPr lang="en-US"/>
          </a:p>
        </p:txBody>
      </p:sp>
      <p:sp>
        <p:nvSpPr>
          <p:cNvPr id="3" name="Footer Placeholder 2">
            <a:extLst>
              <a:ext uri="{FF2B5EF4-FFF2-40B4-BE49-F238E27FC236}">
                <a16:creationId xmlns:a16="http://schemas.microsoft.com/office/drawing/2014/main" id="{E7759E5D-387F-98F4-DD3F-906AFE0714D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63C2034-457F-8A77-CE76-924B40C2DC14}"/>
              </a:ext>
            </a:extLst>
          </p:cNvPr>
          <p:cNvSpPr>
            <a:spLocks noGrp="1"/>
          </p:cNvSpPr>
          <p:nvPr>
            <p:ph type="sldNum" sz="quarter" idx="12"/>
          </p:nvPr>
        </p:nvSpPr>
        <p:spPr/>
        <p:txBody>
          <a:bodyPr/>
          <a:lstStyle/>
          <a:p>
            <a:fld id="{1096E0E3-3057-449D-846E-9CBC10FD05B1}" type="slidenum">
              <a:rPr lang="en-US" smtClean="0"/>
              <a:t>‹#›</a:t>
            </a:fld>
            <a:endParaRPr lang="en-US"/>
          </a:p>
        </p:txBody>
      </p:sp>
    </p:spTree>
    <p:extLst>
      <p:ext uri="{BB962C8B-B14F-4D97-AF65-F5344CB8AC3E}">
        <p14:creationId xmlns:p14="http://schemas.microsoft.com/office/powerpoint/2010/main" val="23908383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3D4AD0-78DB-B16E-06B3-8F7093D650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FCD135A-8DC9-9E41-CC7B-453ABE90CEC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9A78B8B-C8DB-44FD-2891-FB69B1FC9F9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335EB21-D905-AA99-3E55-12E5FAE72696}"/>
              </a:ext>
            </a:extLst>
          </p:cNvPr>
          <p:cNvSpPr>
            <a:spLocks noGrp="1"/>
          </p:cNvSpPr>
          <p:nvPr>
            <p:ph type="dt" sz="half" idx="10"/>
          </p:nvPr>
        </p:nvSpPr>
        <p:spPr/>
        <p:txBody>
          <a:bodyPr/>
          <a:lstStyle/>
          <a:p>
            <a:fld id="{3E2EF280-A366-49A7-9383-0DDD2FDBDE25}" type="datetimeFigureOut">
              <a:rPr lang="en-US" smtClean="0"/>
              <a:t>10/7/2024</a:t>
            </a:fld>
            <a:endParaRPr lang="en-US"/>
          </a:p>
        </p:txBody>
      </p:sp>
      <p:sp>
        <p:nvSpPr>
          <p:cNvPr id="6" name="Footer Placeholder 5">
            <a:extLst>
              <a:ext uri="{FF2B5EF4-FFF2-40B4-BE49-F238E27FC236}">
                <a16:creationId xmlns:a16="http://schemas.microsoft.com/office/drawing/2014/main" id="{AFAA8D24-8C8D-FF86-8D5D-02FDC67A1A6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C9496B5-5E8B-4337-9A39-2BFCC4DB8A13}"/>
              </a:ext>
            </a:extLst>
          </p:cNvPr>
          <p:cNvSpPr>
            <a:spLocks noGrp="1"/>
          </p:cNvSpPr>
          <p:nvPr>
            <p:ph type="sldNum" sz="quarter" idx="12"/>
          </p:nvPr>
        </p:nvSpPr>
        <p:spPr/>
        <p:txBody>
          <a:bodyPr/>
          <a:lstStyle/>
          <a:p>
            <a:fld id="{1096E0E3-3057-449D-846E-9CBC10FD05B1}" type="slidenum">
              <a:rPr lang="en-US" smtClean="0"/>
              <a:t>‹#›</a:t>
            </a:fld>
            <a:endParaRPr lang="en-US"/>
          </a:p>
        </p:txBody>
      </p:sp>
    </p:spTree>
    <p:extLst>
      <p:ext uri="{BB962C8B-B14F-4D97-AF65-F5344CB8AC3E}">
        <p14:creationId xmlns:p14="http://schemas.microsoft.com/office/powerpoint/2010/main" val="31836830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750BF-8CD6-11DE-7D67-0AEBA02DD72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E12106B-5F3A-F073-638F-5E46A70E2B7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8D7623D-EA34-112D-E2D5-2F17FD844E9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CC8A157-C4EF-B874-BEBD-C55F74A22220}"/>
              </a:ext>
            </a:extLst>
          </p:cNvPr>
          <p:cNvSpPr>
            <a:spLocks noGrp="1"/>
          </p:cNvSpPr>
          <p:nvPr>
            <p:ph type="dt" sz="half" idx="10"/>
          </p:nvPr>
        </p:nvSpPr>
        <p:spPr/>
        <p:txBody>
          <a:bodyPr/>
          <a:lstStyle/>
          <a:p>
            <a:fld id="{3E2EF280-A366-49A7-9383-0DDD2FDBDE25}" type="datetimeFigureOut">
              <a:rPr lang="en-US" smtClean="0"/>
              <a:t>10/7/2024</a:t>
            </a:fld>
            <a:endParaRPr lang="en-US"/>
          </a:p>
        </p:txBody>
      </p:sp>
      <p:sp>
        <p:nvSpPr>
          <p:cNvPr id="6" name="Footer Placeholder 5">
            <a:extLst>
              <a:ext uri="{FF2B5EF4-FFF2-40B4-BE49-F238E27FC236}">
                <a16:creationId xmlns:a16="http://schemas.microsoft.com/office/drawing/2014/main" id="{3FE55762-B4FE-EC33-AE70-BAA6252CFE3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6821120-5023-E211-4ADF-EDD840D2F876}"/>
              </a:ext>
            </a:extLst>
          </p:cNvPr>
          <p:cNvSpPr>
            <a:spLocks noGrp="1"/>
          </p:cNvSpPr>
          <p:nvPr>
            <p:ph type="sldNum" sz="quarter" idx="12"/>
          </p:nvPr>
        </p:nvSpPr>
        <p:spPr/>
        <p:txBody>
          <a:bodyPr/>
          <a:lstStyle/>
          <a:p>
            <a:fld id="{1096E0E3-3057-449D-846E-9CBC10FD05B1}" type="slidenum">
              <a:rPr lang="en-US" smtClean="0"/>
              <a:t>‹#›</a:t>
            </a:fld>
            <a:endParaRPr lang="en-US"/>
          </a:p>
        </p:txBody>
      </p:sp>
    </p:spTree>
    <p:extLst>
      <p:ext uri="{BB962C8B-B14F-4D97-AF65-F5344CB8AC3E}">
        <p14:creationId xmlns:p14="http://schemas.microsoft.com/office/powerpoint/2010/main" val="34163259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8823863-11AD-EE28-CD31-D91CD5856D2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0719933-79BD-2D7E-2839-873B237D779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01B4D14-DEB9-71F6-F713-C6BFBA15FAD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2EF280-A366-49A7-9383-0DDD2FDBDE25}" type="datetimeFigureOut">
              <a:rPr lang="en-US" smtClean="0"/>
              <a:t>10/7/2024</a:t>
            </a:fld>
            <a:endParaRPr lang="en-US"/>
          </a:p>
        </p:txBody>
      </p:sp>
      <p:sp>
        <p:nvSpPr>
          <p:cNvPr id="5" name="Footer Placeholder 4">
            <a:extLst>
              <a:ext uri="{FF2B5EF4-FFF2-40B4-BE49-F238E27FC236}">
                <a16:creationId xmlns:a16="http://schemas.microsoft.com/office/drawing/2014/main" id="{5C3F81EB-3B12-B1B5-9595-0EAB4DCE796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1AB765F-AE78-1A21-8C5C-4858E416806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96E0E3-3057-449D-846E-9CBC10FD05B1}" type="slidenum">
              <a:rPr lang="en-US" smtClean="0"/>
              <a:t>‹#›</a:t>
            </a:fld>
            <a:endParaRPr lang="en-US"/>
          </a:p>
        </p:txBody>
      </p:sp>
    </p:spTree>
    <p:extLst>
      <p:ext uri="{BB962C8B-B14F-4D97-AF65-F5344CB8AC3E}">
        <p14:creationId xmlns:p14="http://schemas.microsoft.com/office/powerpoint/2010/main" val="18110647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implilearn.com/best-automation-testing-tools-for-software-development-article" TargetMode="External"/><Relationship Id="rId2" Type="http://schemas.openxmlformats.org/officeDocument/2006/relationships/hyperlink" Target="https://www.simplilearn.com/what-is-quality-control-article" TargetMode="Externa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hyperlink" Target="https://www.simplilearn.com/what-is-integration-testing-examples-challenges-approaches-article" TargetMode="Externa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hyperlink" Target="https://www.simplilearn.com/what-is-automation-testing-article" TargetMode="External"/><Relationship Id="rId2" Type="http://schemas.openxmlformats.org/officeDocument/2006/relationships/hyperlink" Target="https://www.simplilearn.com/what-is-non-functional-testing-article" TargetMode="External"/><Relationship Id="rId1" Type="http://schemas.openxmlformats.org/officeDocument/2006/relationships/slideLayout" Target="../slideLayouts/slideLayout7.xml"/><Relationship Id="rId4" Type="http://schemas.openxmlformats.org/officeDocument/2006/relationships/hyperlink" Target="https://www.simplilearn.com/tutorials/jenkins-tutorial"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hyperlink" Target="https://www.simplilearn.com/manual-testing-article"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hyperlink" Target="https://www.simplilearn.com/tutorials/programming-tutorial/coding-for-beginners"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hyperlink" Target="https://www.simplilearn.com/white-box-vs-black-box-testing-rar397-article" TargetMode="Externa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1172596C-E91D-6F0B-8BF4-98099BC83E7A}"/>
              </a:ext>
            </a:extLst>
          </p:cNvPr>
          <p:cNvSpPr txBox="1"/>
          <p:nvPr/>
        </p:nvSpPr>
        <p:spPr>
          <a:xfrm>
            <a:off x="158621" y="-1049149"/>
            <a:ext cx="11681926" cy="6186309"/>
          </a:xfrm>
          <a:prstGeom prst="rect">
            <a:avLst/>
          </a:prstGeom>
          <a:noFill/>
        </p:spPr>
        <p:txBody>
          <a:bodyPr wrap="square">
            <a:spAutoFit/>
          </a:bodyPr>
          <a:lstStyle/>
          <a:p>
            <a:pPr algn="l"/>
            <a:endParaRPr lang="en-US" b="0" i="0" dirty="0">
              <a:solidFill>
                <a:srgbClr val="272C37"/>
              </a:solidFill>
              <a:effectLst/>
              <a:latin typeface="Roboto" panose="02000000000000000000" pitchFamily="2" charset="0"/>
            </a:endParaRPr>
          </a:p>
          <a:p>
            <a:pPr algn="l"/>
            <a:endParaRPr lang="en-US" dirty="0">
              <a:solidFill>
                <a:srgbClr val="272C37"/>
              </a:solidFill>
              <a:latin typeface="Roboto" panose="02000000000000000000" pitchFamily="2" charset="0"/>
            </a:endParaRPr>
          </a:p>
          <a:p>
            <a:pPr algn="l"/>
            <a:endParaRPr lang="en-US" b="0" i="0" dirty="0">
              <a:solidFill>
                <a:srgbClr val="272C37"/>
              </a:solidFill>
              <a:effectLst/>
              <a:latin typeface="Roboto" panose="02000000000000000000" pitchFamily="2" charset="0"/>
            </a:endParaRPr>
          </a:p>
          <a:p>
            <a:pPr algn="l"/>
            <a:endParaRPr lang="en-US" dirty="0">
              <a:solidFill>
                <a:srgbClr val="272C37"/>
              </a:solidFill>
              <a:latin typeface="Roboto" panose="02000000000000000000" pitchFamily="2" charset="0"/>
            </a:endParaRPr>
          </a:p>
          <a:p>
            <a:pPr algn="l"/>
            <a:endParaRPr lang="en-US" b="0" i="0" dirty="0">
              <a:solidFill>
                <a:srgbClr val="272C37"/>
              </a:solidFill>
              <a:effectLst/>
              <a:latin typeface="Roboto" panose="02000000000000000000" pitchFamily="2" charset="0"/>
            </a:endParaRPr>
          </a:p>
          <a:p>
            <a:pPr algn="l"/>
            <a:endParaRPr lang="en-US" dirty="0">
              <a:solidFill>
                <a:srgbClr val="272C37"/>
              </a:solidFill>
              <a:latin typeface="Roboto" panose="02000000000000000000" pitchFamily="2" charset="0"/>
            </a:endParaRPr>
          </a:p>
          <a:p>
            <a:pPr algn="l"/>
            <a:endParaRPr lang="en-US" b="0" i="0" dirty="0">
              <a:solidFill>
                <a:srgbClr val="272C37"/>
              </a:solidFill>
              <a:effectLst/>
              <a:latin typeface="Roboto" panose="02000000000000000000" pitchFamily="2" charset="0"/>
            </a:endParaRPr>
          </a:p>
          <a:p>
            <a:pPr algn="l"/>
            <a:r>
              <a:rPr lang="en-US" b="0" i="0" dirty="0">
                <a:solidFill>
                  <a:srgbClr val="272C37"/>
                </a:solidFill>
                <a:effectLst/>
                <a:latin typeface="Roboto" panose="02000000000000000000" pitchFamily="2" charset="0"/>
              </a:rPr>
              <a:t>1. Explain what is software testing.</a:t>
            </a:r>
          </a:p>
          <a:p>
            <a:pPr algn="l"/>
            <a:r>
              <a:rPr lang="en-US" b="0" i="0" dirty="0">
                <a:solidFill>
                  <a:srgbClr val="51565E"/>
                </a:solidFill>
                <a:effectLst/>
                <a:latin typeface="Roboto" panose="02000000000000000000" pitchFamily="2" charset="0"/>
              </a:rPr>
              <a:t>It is the process of analyzing any given piece of software to determine if it meets shareholders’ needs as well as detecting defects, and ascertaining the item’s overall quality by measuring its performance, features, quality, utility, and completeness. Bottom line, it’s quality control.</a:t>
            </a:r>
          </a:p>
          <a:p>
            <a:pPr algn="l"/>
            <a:endParaRPr lang="en-US" b="0" i="0" dirty="0">
              <a:solidFill>
                <a:srgbClr val="51565E"/>
              </a:solidFill>
              <a:effectLst/>
              <a:latin typeface="Roboto" panose="02000000000000000000" pitchFamily="2" charset="0"/>
            </a:endParaRPr>
          </a:p>
          <a:p>
            <a:pPr algn="l"/>
            <a:r>
              <a:rPr lang="en-US" b="0" i="0" dirty="0">
                <a:solidFill>
                  <a:srgbClr val="272C37"/>
                </a:solidFill>
                <a:effectLst/>
                <a:latin typeface="Roboto" panose="02000000000000000000" pitchFamily="2" charset="0"/>
              </a:rPr>
              <a:t>2. What is quality control, and how does it differ from quality assurance?</a:t>
            </a:r>
          </a:p>
          <a:p>
            <a:pPr algn="l"/>
            <a:r>
              <a:rPr lang="en-US" b="0" i="0" u="none" strike="noStrike" dirty="0">
                <a:solidFill>
                  <a:srgbClr val="1179EF"/>
                </a:solidFill>
                <a:effectLst/>
                <a:latin typeface="Roboto" panose="02000000000000000000" pitchFamily="2" charset="0"/>
                <a:hlinkClick r:id="rId2" tooltip="Quality control"/>
              </a:rPr>
              <a:t>Quality control</a:t>
            </a:r>
            <a:r>
              <a:rPr lang="en-US" b="0" i="0" dirty="0">
                <a:solidFill>
                  <a:srgbClr val="51565E"/>
                </a:solidFill>
                <a:effectLst/>
                <a:latin typeface="Roboto" panose="02000000000000000000" pitchFamily="2" charset="0"/>
              </a:rPr>
              <a:t> is the process of running a program to determine if it has any defects, as well as making sure that the software meets all of the requirements put forth by the stakeholders. Quality assurance is a process-oriented approach that focuses on making sure that the methods, techniques, and processes used to create quality deliverables are applied correctly.</a:t>
            </a:r>
          </a:p>
          <a:p>
            <a:pPr algn="l"/>
            <a:endParaRPr lang="en-US" b="0" i="0" dirty="0">
              <a:solidFill>
                <a:srgbClr val="51565E"/>
              </a:solidFill>
              <a:effectLst/>
              <a:latin typeface="Roboto" panose="02000000000000000000" pitchFamily="2" charset="0"/>
            </a:endParaRPr>
          </a:p>
          <a:p>
            <a:pPr algn="l"/>
            <a:r>
              <a:rPr lang="en-US" b="0" i="0" dirty="0">
                <a:solidFill>
                  <a:srgbClr val="272C37"/>
                </a:solidFill>
                <a:effectLst/>
                <a:latin typeface="Roboto" panose="02000000000000000000" pitchFamily="2" charset="0"/>
              </a:rPr>
              <a:t>3. What exactly is manual software testing, and how does it differ from automated software testing?</a:t>
            </a:r>
          </a:p>
          <a:p>
            <a:pPr algn="l"/>
            <a:r>
              <a:rPr lang="en-US" b="0" i="0" dirty="0">
                <a:solidFill>
                  <a:srgbClr val="51565E"/>
                </a:solidFill>
                <a:effectLst/>
                <a:latin typeface="Roboto" panose="02000000000000000000" pitchFamily="2" charset="0"/>
              </a:rPr>
              <a:t>Manual software testing is a process where human testers manually run test cases, then generate the resulting test reports. With automation software testing, these functions are executed by </a:t>
            </a:r>
            <a:r>
              <a:rPr lang="en-US" b="0" i="0" u="none" strike="noStrike" dirty="0">
                <a:solidFill>
                  <a:srgbClr val="1179EF"/>
                </a:solidFill>
                <a:effectLst/>
                <a:latin typeface="Roboto" panose="02000000000000000000" pitchFamily="2" charset="0"/>
                <a:hlinkClick r:id="rId3" tooltip="automation tools"/>
              </a:rPr>
              <a:t>automation tools</a:t>
            </a:r>
            <a:r>
              <a:rPr lang="en-US" b="0" i="0" dirty="0">
                <a:solidFill>
                  <a:srgbClr val="51565E"/>
                </a:solidFill>
                <a:effectLst/>
                <a:latin typeface="Roboto" panose="02000000000000000000" pitchFamily="2" charset="0"/>
              </a:rPr>
              <a:t> such as test scripts and code. The tester takes the end user’s role to determine how well the app works.</a:t>
            </a:r>
          </a:p>
        </p:txBody>
      </p:sp>
    </p:spTree>
    <p:extLst>
      <p:ext uri="{BB962C8B-B14F-4D97-AF65-F5344CB8AC3E}">
        <p14:creationId xmlns:p14="http://schemas.microsoft.com/office/powerpoint/2010/main" val="17279170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98DF6ED-F0E2-72F3-FCB6-319A35AA169D}"/>
              </a:ext>
            </a:extLst>
          </p:cNvPr>
          <p:cNvSpPr txBox="1"/>
          <p:nvPr/>
        </p:nvSpPr>
        <p:spPr>
          <a:xfrm>
            <a:off x="354563" y="612845"/>
            <a:ext cx="11700588" cy="5078313"/>
          </a:xfrm>
          <a:prstGeom prst="rect">
            <a:avLst/>
          </a:prstGeom>
          <a:noFill/>
        </p:spPr>
        <p:txBody>
          <a:bodyPr wrap="square">
            <a:spAutoFit/>
          </a:bodyPr>
          <a:lstStyle/>
          <a:p>
            <a:pPr algn="l"/>
            <a:r>
              <a:rPr lang="en-US" b="0" i="0" dirty="0">
                <a:solidFill>
                  <a:srgbClr val="272C37"/>
                </a:solidFill>
                <a:effectLst/>
                <a:latin typeface="Roboto" panose="02000000000000000000" pitchFamily="2" charset="0"/>
              </a:rPr>
              <a:t>32. Explain Functional Testing</a:t>
            </a:r>
          </a:p>
          <a:p>
            <a:pPr algn="l"/>
            <a:r>
              <a:rPr lang="en-US" b="0" i="0" dirty="0">
                <a:solidFill>
                  <a:srgbClr val="51565E"/>
                </a:solidFill>
                <a:effectLst/>
                <a:latin typeface="Roboto" panose="02000000000000000000" pitchFamily="2" charset="0"/>
              </a:rPr>
              <a:t>Functional testing is a type of black-box testing. It focuses on the software's functional requirements rather than its internal implementation. A functional requirement refers to the system's needed </a:t>
            </a:r>
            <a:r>
              <a:rPr lang="en-US" b="0" i="0" dirty="0" err="1">
                <a:solidFill>
                  <a:srgbClr val="51565E"/>
                </a:solidFill>
                <a:effectLst/>
                <a:latin typeface="Roboto" panose="02000000000000000000" pitchFamily="2" charset="0"/>
              </a:rPr>
              <a:t>behaviour</a:t>
            </a:r>
            <a:r>
              <a:rPr lang="en-US" b="0" i="0" dirty="0">
                <a:solidFill>
                  <a:srgbClr val="51565E"/>
                </a:solidFill>
                <a:effectLst/>
                <a:latin typeface="Roboto" panose="02000000000000000000" pitchFamily="2" charset="0"/>
              </a:rPr>
              <a:t> in terms of input and output.</a:t>
            </a:r>
          </a:p>
          <a:p>
            <a:pPr algn="l"/>
            <a:r>
              <a:rPr lang="en-US" b="0" i="0" dirty="0">
                <a:solidFill>
                  <a:srgbClr val="51565E"/>
                </a:solidFill>
                <a:effectLst/>
                <a:latin typeface="Roboto" panose="02000000000000000000" pitchFamily="2" charset="0"/>
              </a:rPr>
              <a:t>It checks the software against the functional requirements or specification, ignoring non-functional characteristics like performance, usability, and dependability.</a:t>
            </a:r>
          </a:p>
          <a:p>
            <a:pPr algn="l"/>
            <a:r>
              <a:rPr lang="en-US" b="0" i="0" dirty="0">
                <a:solidFill>
                  <a:srgbClr val="51565E"/>
                </a:solidFill>
                <a:effectLst/>
                <a:latin typeface="Roboto" panose="02000000000000000000" pitchFamily="2" charset="0"/>
              </a:rPr>
              <a:t>The purpose of functional testing is to ensure that the software up to snuff in terms of functionality and to solve the difficulties of its target users. </a:t>
            </a:r>
          </a:p>
          <a:p>
            <a:pPr algn="l"/>
            <a:r>
              <a:rPr lang="en-US" b="0" i="0" dirty="0">
                <a:solidFill>
                  <a:srgbClr val="51565E"/>
                </a:solidFill>
                <a:effectLst/>
                <a:latin typeface="Roboto" panose="02000000000000000000" pitchFamily="2" charset="0"/>
              </a:rPr>
              <a:t>Some of the types of functional Testing are - </a:t>
            </a:r>
          </a:p>
          <a:p>
            <a:pPr algn="l">
              <a:buFont typeface="Arial" panose="020B0604020202020204" pitchFamily="34" charset="0"/>
              <a:buChar char="•"/>
            </a:pPr>
            <a:r>
              <a:rPr lang="en-US" b="0" i="0" dirty="0">
                <a:solidFill>
                  <a:srgbClr val="51565E"/>
                </a:solidFill>
                <a:effectLst/>
                <a:latin typeface="Roboto" panose="02000000000000000000" pitchFamily="2" charset="0"/>
              </a:rPr>
              <a:t>Unit Testing </a:t>
            </a:r>
          </a:p>
          <a:p>
            <a:pPr algn="l">
              <a:buFont typeface="Arial" panose="020B0604020202020204" pitchFamily="34" charset="0"/>
              <a:buChar char="•"/>
            </a:pPr>
            <a:r>
              <a:rPr lang="en-US" b="0" i="0" u="none" strike="noStrike" dirty="0">
                <a:solidFill>
                  <a:srgbClr val="1179EF"/>
                </a:solidFill>
                <a:effectLst/>
                <a:latin typeface="Roboto" panose="02000000000000000000" pitchFamily="2" charset="0"/>
                <a:hlinkClick r:id="rId2" tooltip="Integration Testing"/>
              </a:rPr>
              <a:t>Integration Testing</a:t>
            </a:r>
            <a:endParaRPr lang="en-US" b="0" i="0" dirty="0">
              <a:solidFill>
                <a:srgbClr val="51565E"/>
              </a:solidFill>
              <a:effectLst/>
              <a:latin typeface="Roboto" panose="02000000000000000000" pitchFamily="2" charset="0"/>
            </a:endParaRPr>
          </a:p>
          <a:p>
            <a:pPr algn="l">
              <a:buFont typeface="Arial" panose="020B0604020202020204" pitchFamily="34" charset="0"/>
              <a:buChar char="•"/>
            </a:pPr>
            <a:r>
              <a:rPr lang="en-US" b="0" i="0" dirty="0">
                <a:solidFill>
                  <a:srgbClr val="51565E"/>
                </a:solidFill>
                <a:effectLst/>
                <a:latin typeface="Roboto" panose="02000000000000000000" pitchFamily="2" charset="0"/>
              </a:rPr>
              <a:t>Regression Testing</a:t>
            </a:r>
          </a:p>
          <a:p>
            <a:pPr algn="l">
              <a:buFont typeface="Arial" panose="020B0604020202020204" pitchFamily="34" charset="0"/>
              <a:buChar char="•"/>
            </a:pPr>
            <a:r>
              <a:rPr lang="en-US" b="0" i="0" dirty="0">
                <a:solidFill>
                  <a:srgbClr val="51565E"/>
                </a:solidFill>
                <a:effectLst/>
                <a:latin typeface="Roboto" panose="02000000000000000000" pitchFamily="2" charset="0"/>
              </a:rPr>
              <a:t>System Testing</a:t>
            </a:r>
          </a:p>
          <a:p>
            <a:pPr algn="l">
              <a:buFont typeface="Arial" panose="020B0604020202020204" pitchFamily="34" charset="0"/>
              <a:buChar char="•"/>
            </a:pPr>
            <a:r>
              <a:rPr lang="en-US" b="0" i="0" dirty="0">
                <a:solidFill>
                  <a:srgbClr val="51565E"/>
                </a:solidFill>
                <a:effectLst/>
                <a:latin typeface="Roboto" panose="02000000000000000000" pitchFamily="2" charset="0"/>
              </a:rPr>
              <a:t>Smoke Testing</a:t>
            </a:r>
          </a:p>
          <a:p>
            <a:pPr algn="l">
              <a:buFont typeface="Arial" panose="020B0604020202020204" pitchFamily="34" charset="0"/>
              <a:buChar char="•"/>
            </a:pPr>
            <a:r>
              <a:rPr lang="en-US" b="0" i="0" dirty="0">
                <a:solidFill>
                  <a:srgbClr val="51565E"/>
                </a:solidFill>
                <a:effectLst/>
                <a:latin typeface="Roboto" panose="02000000000000000000" pitchFamily="2" charset="0"/>
              </a:rPr>
              <a:t>Performance Testing</a:t>
            </a:r>
          </a:p>
          <a:p>
            <a:pPr algn="l">
              <a:buFont typeface="Arial" panose="020B0604020202020204" pitchFamily="34" charset="0"/>
              <a:buChar char="•"/>
            </a:pPr>
            <a:r>
              <a:rPr lang="en-US" b="0" i="0" dirty="0">
                <a:solidFill>
                  <a:srgbClr val="51565E"/>
                </a:solidFill>
                <a:effectLst/>
                <a:latin typeface="Roboto" panose="02000000000000000000" pitchFamily="2" charset="0"/>
              </a:rPr>
              <a:t>Stress Testing</a:t>
            </a:r>
          </a:p>
          <a:p>
            <a:pPr algn="l">
              <a:buFont typeface="Arial" panose="020B0604020202020204" pitchFamily="34" charset="0"/>
              <a:buChar char="•"/>
            </a:pPr>
            <a:endParaRPr lang="en-US" dirty="0">
              <a:solidFill>
                <a:srgbClr val="51565E"/>
              </a:solidFill>
              <a:latin typeface="Roboto" panose="02000000000000000000" pitchFamily="2" charset="0"/>
            </a:endParaRPr>
          </a:p>
          <a:p>
            <a:pPr algn="l">
              <a:buFont typeface="Arial" panose="020B0604020202020204" pitchFamily="34" charset="0"/>
              <a:buChar char="•"/>
            </a:pPr>
            <a:endParaRPr lang="en-US" b="0" i="0" dirty="0">
              <a:solidFill>
                <a:srgbClr val="51565E"/>
              </a:solidFill>
              <a:effectLst/>
              <a:latin typeface="Roboto" panose="02000000000000000000" pitchFamily="2" charset="0"/>
            </a:endParaRPr>
          </a:p>
        </p:txBody>
      </p:sp>
    </p:spTree>
    <p:extLst>
      <p:ext uri="{BB962C8B-B14F-4D97-AF65-F5344CB8AC3E}">
        <p14:creationId xmlns:p14="http://schemas.microsoft.com/office/powerpoint/2010/main" val="2234218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D118222-399F-23F4-D2F2-A717C573DA34}"/>
              </a:ext>
            </a:extLst>
          </p:cNvPr>
          <p:cNvSpPr txBox="1"/>
          <p:nvPr/>
        </p:nvSpPr>
        <p:spPr>
          <a:xfrm>
            <a:off x="251927" y="-218152"/>
            <a:ext cx="11940073" cy="5355312"/>
          </a:xfrm>
          <a:prstGeom prst="rect">
            <a:avLst/>
          </a:prstGeom>
          <a:noFill/>
        </p:spPr>
        <p:txBody>
          <a:bodyPr wrap="square">
            <a:spAutoFit/>
          </a:bodyPr>
          <a:lstStyle/>
          <a:p>
            <a:pPr algn="l"/>
            <a:br>
              <a:rPr lang="en-US" b="0" i="0" dirty="0">
                <a:solidFill>
                  <a:srgbClr val="272C37"/>
                </a:solidFill>
                <a:effectLst/>
                <a:latin typeface="Roboto" panose="02000000000000000000" pitchFamily="2" charset="0"/>
              </a:rPr>
            </a:br>
            <a:endParaRPr lang="en-US" b="0" i="0" dirty="0">
              <a:solidFill>
                <a:srgbClr val="272C37"/>
              </a:solidFill>
              <a:effectLst/>
              <a:latin typeface="Roboto" panose="02000000000000000000" pitchFamily="2" charset="0"/>
            </a:endParaRPr>
          </a:p>
          <a:p>
            <a:pPr algn="l"/>
            <a:endParaRPr lang="en-US" dirty="0">
              <a:solidFill>
                <a:srgbClr val="272C37"/>
              </a:solidFill>
              <a:latin typeface="Roboto" panose="02000000000000000000" pitchFamily="2" charset="0"/>
            </a:endParaRPr>
          </a:p>
          <a:p>
            <a:pPr algn="l"/>
            <a:r>
              <a:rPr lang="en-US" b="0" i="0" dirty="0">
                <a:solidFill>
                  <a:srgbClr val="272C37"/>
                </a:solidFill>
                <a:effectLst/>
                <a:latin typeface="Roboto" panose="02000000000000000000" pitchFamily="2" charset="0"/>
              </a:rPr>
              <a:t>33. Explain Non functional testing</a:t>
            </a:r>
          </a:p>
          <a:p>
            <a:pPr algn="l"/>
            <a:r>
              <a:rPr lang="en-US" b="0" i="0" u="none" strike="noStrike" dirty="0">
                <a:solidFill>
                  <a:srgbClr val="1179EF"/>
                </a:solidFill>
                <a:effectLst/>
                <a:latin typeface="Roboto" panose="02000000000000000000" pitchFamily="2" charset="0"/>
                <a:hlinkClick r:id="rId2" tooltip="Non-functional testing"/>
              </a:rPr>
              <a:t>Non-functional testing</a:t>
            </a:r>
            <a:r>
              <a:rPr lang="en-US" b="0" i="0" dirty="0">
                <a:solidFill>
                  <a:srgbClr val="51565E"/>
                </a:solidFill>
                <a:effectLst/>
                <a:latin typeface="Roboto" panose="02000000000000000000" pitchFamily="2" charset="0"/>
              </a:rPr>
              <a:t> examines the system's non-functional requirements, which are characteristics or qualities of the system that the client has specifically requested. Performance, security, scalability, and usability are among them.</a:t>
            </a:r>
          </a:p>
          <a:p>
            <a:pPr algn="l"/>
            <a:r>
              <a:rPr lang="en-US" b="0" i="0" dirty="0">
                <a:solidFill>
                  <a:srgbClr val="51565E"/>
                </a:solidFill>
                <a:effectLst/>
                <a:latin typeface="Roboto" panose="02000000000000000000" pitchFamily="2" charset="0"/>
              </a:rPr>
              <a:t>Functional testing is followed by non-functional testing. It examines aspects that are unrelated to the software's functional requirements. Non-functional testing assures that the </a:t>
            </a:r>
            <a:r>
              <a:rPr lang="en-US" b="0" i="0" dirty="0" err="1">
                <a:solidFill>
                  <a:srgbClr val="51565E"/>
                </a:solidFill>
                <a:effectLst/>
                <a:latin typeface="Roboto" panose="02000000000000000000" pitchFamily="2" charset="0"/>
              </a:rPr>
              <a:t>programme</a:t>
            </a:r>
            <a:r>
              <a:rPr lang="en-US" b="0" i="0" dirty="0">
                <a:solidFill>
                  <a:srgbClr val="51565E"/>
                </a:solidFill>
                <a:effectLst/>
                <a:latin typeface="Roboto" panose="02000000000000000000" pitchFamily="2" charset="0"/>
              </a:rPr>
              <a:t> is safe, scalable, and fast, and that it will not crash under excessive pressure.</a:t>
            </a:r>
          </a:p>
          <a:p>
            <a:pPr algn="l"/>
            <a:endParaRPr lang="en-US" dirty="0">
              <a:solidFill>
                <a:srgbClr val="51565E"/>
              </a:solidFill>
              <a:latin typeface="Roboto" panose="02000000000000000000" pitchFamily="2" charset="0"/>
            </a:endParaRPr>
          </a:p>
          <a:p>
            <a:pPr algn="l"/>
            <a:r>
              <a:rPr lang="en-US" b="0" i="0" dirty="0">
                <a:solidFill>
                  <a:srgbClr val="272C37"/>
                </a:solidFill>
                <a:effectLst/>
                <a:latin typeface="Roboto" panose="02000000000000000000" pitchFamily="2" charset="0"/>
              </a:rPr>
              <a:t>34. Mention a few advantages of Automated testing. </a:t>
            </a:r>
          </a:p>
          <a:p>
            <a:pPr algn="l"/>
            <a:r>
              <a:rPr lang="en-US" b="0" i="0" dirty="0">
                <a:solidFill>
                  <a:srgbClr val="51565E"/>
                </a:solidFill>
                <a:effectLst/>
                <a:latin typeface="Roboto" panose="02000000000000000000" pitchFamily="2" charset="0"/>
              </a:rPr>
              <a:t>The following are some major advantages of </a:t>
            </a:r>
            <a:r>
              <a:rPr lang="en-US" b="0" i="0" u="none" strike="noStrike" dirty="0">
                <a:solidFill>
                  <a:srgbClr val="1179EF"/>
                </a:solidFill>
                <a:effectLst/>
                <a:latin typeface="Roboto" panose="02000000000000000000" pitchFamily="2" charset="0"/>
                <a:hlinkClick r:id="rId3" tooltip="automated testing"/>
              </a:rPr>
              <a:t>automated testing</a:t>
            </a:r>
            <a:r>
              <a:rPr lang="en-US" b="0" i="0" dirty="0">
                <a:solidFill>
                  <a:srgbClr val="51565E"/>
                </a:solidFill>
                <a:effectLst/>
                <a:latin typeface="Roboto" panose="02000000000000000000" pitchFamily="2" charset="0"/>
              </a:rPr>
              <a:t> - </a:t>
            </a:r>
          </a:p>
          <a:p>
            <a:pPr algn="l">
              <a:buFont typeface="Arial" panose="020B0604020202020204" pitchFamily="34" charset="0"/>
              <a:buChar char="•"/>
            </a:pPr>
            <a:r>
              <a:rPr lang="en-US" b="0" i="0" dirty="0">
                <a:solidFill>
                  <a:srgbClr val="51565E"/>
                </a:solidFill>
                <a:effectLst/>
                <a:latin typeface="Roboto" panose="02000000000000000000" pitchFamily="2" charset="0"/>
              </a:rPr>
              <a:t>Automated test execution is quick and saves a significant amount of time.</a:t>
            </a:r>
          </a:p>
          <a:p>
            <a:pPr algn="l">
              <a:buFont typeface="Arial" panose="020B0604020202020204" pitchFamily="34" charset="0"/>
              <a:buChar char="•"/>
            </a:pPr>
            <a:r>
              <a:rPr lang="en-US" b="0" i="0" dirty="0">
                <a:solidFill>
                  <a:srgbClr val="51565E"/>
                </a:solidFill>
                <a:effectLst/>
                <a:latin typeface="Roboto" panose="02000000000000000000" pitchFamily="2" charset="0"/>
              </a:rPr>
              <a:t>Human mistakes are eliminated during testing when test scripts are carefully prepared.</a:t>
            </a:r>
          </a:p>
          <a:p>
            <a:pPr algn="l">
              <a:buFont typeface="Arial" panose="020B0604020202020204" pitchFamily="34" charset="0"/>
              <a:buChar char="•"/>
            </a:pPr>
            <a:r>
              <a:rPr lang="en-US" b="0" i="0" dirty="0">
                <a:solidFill>
                  <a:srgbClr val="51565E"/>
                </a:solidFill>
                <a:effectLst/>
                <a:latin typeface="Roboto" panose="02000000000000000000" pitchFamily="2" charset="0"/>
              </a:rPr>
              <a:t>CI tools like </a:t>
            </a:r>
            <a:r>
              <a:rPr lang="en-US" b="0" i="0" u="none" strike="noStrike" dirty="0">
                <a:solidFill>
                  <a:srgbClr val="1179EF"/>
                </a:solidFill>
                <a:effectLst/>
                <a:latin typeface="Roboto" panose="02000000000000000000" pitchFamily="2" charset="0"/>
                <a:hlinkClick r:id="rId4" tooltip="Jenkins"/>
              </a:rPr>
              <a:t>Jenkins</a:t>
            </a:r>
            <a:r>
              <a:rPr lang="en-US" b="0" i="0" dirty="0">
                <a:solidFill>
                  <a:srgbClr val="51565E"/>
                </a:solidFill>
                <a:effectLst/>
                <a:latin typeface="Roboto" panose="02000000000000000000" pitchFamily="2" charset="0"/>
              </a:rPr>
              <a:t>, which may also be set to distribute daily test results to key stakeholders, can be used to schedule test execution for a nightly run.</a:t>
            </a:r>
          </a:p>
          <a:p>
            <a:pPr algn="l">
              <a:buFont typeface="Arial" panose="020B0604020202020204" pitchFamily="34" charset="0"/>
              <a:buChar char="•"/>
            </a:pPr>
            <a:r>
              <a:rPr lang="en-US" b="0" i="0" dirty="0">
                <a:solidFill>
                  <a:srgbClr val="51565E"/>
                </a:solidFill>
                <a:effectLst/>
                <a:latin typeface="Roboto" panose="02000000000000000000" pitchFamily="2" charset="0"/>
              </a:rPr>
              <a:t>Automation testing uses a lot less resources. Test execution requires nearly no time from QAs once the tests have been automated. QA bandwidth can be used for other exploratory work.</a:t>
            </a:r>
          </a:p>
        </p:txBody>
      </p:sp>
    </p:spTree>
    <p:extLst>
      <p:ext uri="{BB962C8B-B14F-4D97-AF65-F5344CB8AC3E}">
        <p14:creationId xmlns:p14="http://schemas.microsoft.com/office/powerpoint/2010/main" val="28126426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06D3ECA-855A-0C3A-7D7C-615F76A3DE17}"/>
              </a:ext>
            </a:extLst>
          </p:cNvPr>
          <p:cNvSpPr txBox="1"/>
          <p:nvPr/>
        </p:nvSpPr>
        <p:spPr>
          <a:xfrm>
            <a:off x="289249" y="751344"/>
            <a:ext cx="11607282" cy="5632311"/>
          </a:xfrm>
          <a:prstGeom prst="rect">
            <a:avLst/>
          </a:prstGeom>
          <a:noFill/>
        </p:spPr>
        <p:txBody>
          <a:bodyPr wrap="square">
            <a:spAutoFit/>
          </a:bodyPr>
          <a:lstStyle/>
          <a:p>
            <a:pPr algn="l"/>
            <a:r>
              <a:rPr lang="en-US" b="0" i="0" dirty="0">
                <a:solidFill>
                  <a:srgbClr val="272C37"/>
                </a:solidFill>
                <a:effectLst/>
                <a:latin typeface="Roboto" panose="02000000000000000000" pitchFamily="2" charset="0"/>
              </a:rPr>
              <a:t>35. What is Regression Testing?</a:t>
            </a:r>
          </a:p>
          <a:p>
            <a:pPr algn="l"/>
            <a:r>
              <a:rPr lang="en-US" b="0" i="0" dirty="0">
                <a:solidFill>
                  <a:srgbClr val="51565E"/>
                </a:solidFill>
                <a:effectLst/>
                <a:latin typeface="Roboto" panose="02000000000000000000" pitchFamily="2" charset="0"/>
              </a:rPr>
              <a:t>Regression Testing is a full or partial selection of already executed test cases that are re-executed to ensure existing functionalities work fine.</a:t>
            </a:r>
          </a:p>
          <a:p>
            <a:pPr algn="l"/>
            <a:r>
              <a:rPr lang="en-US" b="0" i="0" dirty="0">
                <a:solidFill>
                  <a:srgbClr val="51565E"/>
                </a:solidFill>
                <a:effectLst/>
                <a:latin typeface="Roboto" panose="02000000000000000000" pitchFamily="2" charset="0"/>
              </a:rPr>
              <a:t>Steps involved are - </a:t>
            </a:r>
          </a:p>
          <a:p>
            <a:pPr algn="l">
              <a:buFont typeface="+mj-lt"/>
              <a:buAutoNum type="arabicPeriod"/>
            </a:pPr>
            <a:r>
              <a:rPr lang="en-US" b="0" i="0" dirty="0">
                <a:solidFill>
                  <a:srgbClr val="51565E"/>
                </a:solidFill>
                <a:effectLst/>
                <a:latin typeface="Roboto" panose="02000000000000000000" pitchFamily="2" charset="0"/>
              </a:rPr>
              <a:t>Re-testing: All of the tests in the current test suite are run again. It turns out to be both pricey and time-consuming.</a:t>
            </a:r>
          </a:p>
          <a:p>
            <a:pPr algn="l">
              <a:buFont typeface="+mj-lt"/>
              <a:buAutoNum type="arabicPeriod"/>
            </a:pPr>
            <a:r>
              <a:rPr lang="en-US" b="0" i="0" dirty="0">
                <a:solidFill>
                  <a:srgbClr val="51565E"/>
                </a:solidFill>
                <a:effectLst/>
                <a:latin typeface="Roboto" panose="02000000000000000000" pitchFamily="2" charset="0"/>
              </a:rPr>
              <a:t>Regression tests are divided into three categories: feature tests, integration tests, and end-to-end testing. Some of the tests are chosen in this step.</a:t>
            </a:r>
          </a:p>
          <a:p>
            <a:pPr algn="l">
              <a:buFont typeface="+mj-lt"/>
              <a:buAutoNum type="arabicPeriod"/>
            </a:pPr>
            <a:r>
              <a:rPr lang="en-US" b="0" i="0" dirty="0">
                <a:solidFill>
                  <a:srgbClr val="51565E"/>
                </a:solidFill>
                <a:effectLst/>
                <a:latin typeface="Roboto" panose="02000000000000000000" pitchFamily="2" charset="0"/>
              </a:rPr>
              <a:t>Prioritization of test cases: The test cases are ranked according to their business impact and important functionalities.</a:t>
            </a:r>
          </a:p>
          <a:p>
            <a:pPr algn="l">
              <a:buFont typeface="+mj-lt"/>
              <a:buAutoNum type="arabicPeriod"/>
            </a:pPr>
            <a:endParaRPr lang="en-US" b="0" i="0" dirty="0">
              <a:solidFill>
                <a:srgbClr val="51565E"/>
              </a:solidFill>
              <a:effectLst/>
              <a:latin typeface="Roboto" panose="02000000000000000000" pitchFamily="2" charset="0"/>
            </a:endParaRPr>
          </a:p>
          <a:p>
            <a:pPr algn="l"/>
            <a:r>
              <a:rPr lang="en-US" b="0" i="0" dirty="0">
                <a:solidFill>
                  <a:srgbClr val="272C37"/>
                </a:solidFill>
                <a:effectLst/>
                <a:latin typeface="Roboto" panose="02000000000000000000" pitchFamily="2" charset="0"/>
              </a:rPr>
              <a:t>36. What is Test Harness?</a:t>
            </a:r>
          </a:p>
          <a:p>
            <a:pPr algn="l"/>
            <a:r>
              <a:rPr lang="en-US" b="0" i="0" dirty="0">
                <a:solidFill>
                  <a:srgbClr val="51565E"/>
                </a:solidFill>
                <a:effectLst/>
                <a:latin typeface="Roboto" panose="02000000000000000000" pitchFamily="2" charset="0"/>
              </a:rPr>
              <a:t>A test harness is a collection of software and test data used to put a </a:t>
            </a:r>
            <a:r>
              <a:rPr lang="en-US" b="0" i="0" dirty="0" err="1">
                <a:solidFill>
                  <a:srgbClr val="51565E"/>
                </a:solidFill>
                <a:effectLst/>
                <a:latin typeface="Roboto" panose="02000000000000000000" pitchFamily="2" charset="0"/>
              </a:rPr>
              <a:t>programme</a:t>
            </a:r>
            <a:r>
              <a:rPr lang="en-US" b="0" i="0" dirty="0">
                <a:solidFill>
                  <a:srgbClr val="51565E"/>
                </a:solidFill>
                <a:effectLst/>
                <a:latin typeface="Roboto" panose="02000000000000000000" pitchFamily="2" charset="0"/>
              </a:rPr>
              <a:t> unit to the test by running it under various conditions such as stress, load, and data-driven data while monitoring its </a:t>
            </a:r>
            <a:r>
              <a:rPr lang="en-US" b="0" i="0" dirty="0" err="1">
                <a:solidFill>
                  <a:srgbClr val="51565E"/>
                </a:solidFill>
                <a:effectLst/>
                <a:latin typeface="Roboto" panose="02000000000000000000" pitchFamily="2" charset="0"/>
              </a:rPr>
              <a:t>behaviour</a:t>
            </a:r>
            <a:r>
              <a:rPr lang="en-US" b="0" i="0" dirty="0">
                <a:solidFill>
                  <a:srgbClr val="51565E"/>
                </a:solidFill>
                <a:effectLst/>
                <a:latin typeface="Roboto" panose="02000000000000000000" pitchFamily="2" charset="0"/>
              </a:rPr>
              <a:t> and outputs.</a:t>
            </a:r>
          </a:p>
          <a:p>
            <a:pPr algn="l"/>
            <a:endParaRPr lang="en-US" dirty="0">
              <a:solidFill>
                <a:srgbClr val="51565E"/>
              </a:solidFill>
              <a:latin typeface="Roboto" panose="02000000000000000000" pitchFamily="2" charset="0"/>
            </a:endParaRPr>
          </a:p>
          <a:p>
            <a:pPr algn="l"/>
            <a:r>
              <a:rPr lang="en-US" b="0" i="0" dirty="0">
                <a:solidFill>
                  <a:srgbClr val="272C37"/>
                </a:solidFill>
                <a:effectLst/>
                <a:latin typeface="Roboto" panose="02000000000000000000" pitchFamily="2" charset="0"/>
              </a:rPr>
              <a:t>38. What is a Critical Bug?</a:t>
            </a:r>
          </a:p>
          <a:p>
            <a:pPr algn="l"/>
            <a:r>
              <a:rPr lang="en-US" b="0" i="0" dirty="0">
                <a:solidFill>
                  <a:srgbClr val="51565E"/>
                </a:solidFill>
                <a:effectLst/>
                <a:latin typeface="Roboto" panose="02000000000000000000" pitchFamily="2" charset="0"/>
              </a:rPr>
              <a:t>A critical bug is one that has the potential to affect the bulk of an application's functioning. It indicates that a significant portion of functionality or a critical system component is utterly broken, with no way to proceed. The application cannot be delivered to end users until the critical bug has been fixed.</a:t>
            </a:r>
          </a:p>
          <a:p>
            <a:pPr algn="l"/>
            <a:endParaRPr lang="en-US" b="0" i="0" dirty="0">
              <a:solidFill>
                <a:srgbClr val="51565E"/>
              </a:solidFill>
              <a:effectLst/>
              <a:latin typeface="Roboto" panose="02000000000000000000" pitchFamily="2" charset="0"/>
            </a:endParaRPr>
          </a:p>
        </p:txBody>
      </p:sp>
    </p:spTree>
    <p:extLst>
      <p:ext uri="{BB962C8B-B14F-4D97-AF65-F5344CB8AC3E}">
        <p14:creationId xmlns:p14="http://schemas.microsoft.com/office/powerpoint/2010/main" val="21547539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4982995F-E1C2-CBDE-9A7C-6D2C37FF7178}"/>
              </a:ext>
            </a:extLst>
          </p:cNvPr>
          <p:cNvSpPr txBox="1"/>
          <p:nvPr/>
        </p:nvSpPr>
        <p:spPr>
          <a:xfrm>
            <a:off x="307910" y="1028343"/>
            <a:ext cx="11884090" cy="5909310"/>
          </a:xfrm>
          <a:prstGeom prst="rect">
            <a:avLst/>
          </a:prstGeom>
          <a:noFill/>
        </p:spPr>
        <p:txBody>
          <a:bodyPr wrap="square">
            <a:spAutoFit/>
          </a:bodyPr>
          <a:lstStyle/>
          <a:p>
            <a:pPr algn="l"/>
            <a:r>
              <a:rPr lang="en-US" b="0" i="0" dirty="0">
                <a:solidFill>
                  <a:srgbClr val="272C37"/>
                </a:solidFill>
                <a:effectLst/>
                <a:latin typeface="Roboto" panose="02000000000000000000" pitchFamily="2" charset="0"/>
              </a:rPr>
              <a:t>39. What is Test Closure?</a:t>
            </a:r>
          </a:p>
          <a:p>
            <a:pPr algn="l"/>
            <a:r>
              <a:rPr lang="en-US" b="0" i="0" dirty="0">
                <a:solidFill>
                  <a:srgbClr val="51565E"/>
                </a:solidFill>
                <a:effectLst/>
                <a:latin typeface="Roboto" panose="02000000000000000000" pitchFamily="2" charset="0"/>
              </a:rPr>
              <a:t>Test Closure is a document that </a:t>
            </a:r>
            <a:r>
              <a:rPr lang="en-US" b="0" i="0" dirty="0" err="1">
                <a:solidFill>
                  <a:srgbClr val="51565E"/>
                </a:solidFill>
                <a:effectLst/>
                <a:latin typeface="Roboto" panose="02000000000000000000" pitchFamily="2" charset="0"/>
              </a:rPr>
              <a:t>summarises</a:t>
            </a:r>
            <a:r>
              <a:rPr lang="en-US" b="0" i="0" dirty="0">
                <a:solidFill>
                  <a:srgbClr val="51565E"/>
                </a:solidFill>
                <a:effectLst/>
                <a:latin typeface="Roboto" panose="02000000000000000000" pitchFamily="2" charset="0"/>
              </a:rPr>
              <a:t> all of the tests performed throughout the software development life cycle, as well as a full analysis of the defects fixed and errors discovered. The total number of experiments, the total number of experiments executed, the total number of flaws detected, the total number of defects settled, the total number of bugs not settled, the total number of bugs rejected, and so on are all included in this memo.</a:t>
            </a:r>
          </a:p>
          <a:p>
            <a:pPr algn="l"/>
            <a:endParaRPr lang="en-US" b="0" i="0" dirty="0">
              <a:solidFill>
                <a:srgbClr val="51565E"/>
              </a:solidFill>
              <a:effectLst/>
              <a:latin typeface="Roboto" panose="02000000000000000000" pitchFamily="2" charset="0"/>
            </a:endParaRPr>
          </a:p>
          <a:p>
            <a:pPr algn="l"/>
            <a:r>
              <a:rPr lang="en-US" b="0" i="0" dirty="0">
                <a:solidFill>
                  <a:srgbClr val="272C37"/>
                </a:solidFill>
                <a:effectLst/>
                <a:latin typeface="Roboto" panose="02000000000000000000" pitchFamily="2" charset="0"/>
              </a:rPr>
              <a:t>40. Explain the defect life cycle.</a:t>
            </a:r>
          </a:p>
          <a:p>
            <a:pPr algn="l"/>
            <a:r>
              <a:rPr lang="en-US" b="0" i="0" dirty="0">
                <a:solidFill>
                  <a:srgbClr val="51565E"/>
                </a:solidFill>
                <a:effectLst/>
                <a:latin typeface="Roboto" panose="02000000000000000000" pitchFamily="2" charset="0"/>
              </a:rPr>
              <a:t>A defect life cycle is a process by which a defect progresses through numerous stages over the course of its existence. The cycle begins when a fault is discovered and concludes when the defect is closed after it has been verified that it will not be recreated.</a:t>
            </a:r>
          </a:p>
          <a:p>
            <a:pPr algn="l"/>
            <a:endParaRPr lang="en-US" dirty="0">
              <a:solidFill>
                <a:srgbClr val="51565E"/>
              </a:solidFill>
              <a:latin typeface="Roboto" panose="02000000000000000000" pitchFamily="2" charset="0"/>
            </a:endParaRPr>
          </a:p>
          <a:p>
            <a:pPr algn="l"/>
            <a:r>
              <a:rPr lang="en-US" b="0" i="0" dirty="0">
                <a:solidFill>
                  <a:srgbClr val="272C37"/>
                </a:solidFill>
                <a:effectLst/>
                <a:latin typeface="Roboto" panose="02000000000000000000" pitchFamily="2" charset="0"/>
              </a:rPr>
              <a:t>41. What is System testing?</a:t>
            </a:r>
          </a:p>
          <a:p>
            <a:pPr algn="l"/>
            <a:r>
              <a:rPr lang="en-US" b="0" i="0" dirty="0">
                <a:solidFill>
                  <a:srgbClr val="51565E"/>
                </a:solidFill>
                <a:effectLst/>
                <a:latin typeface="Roboto" panose="02000000000000000000" pitchFamily="2" charset="0"/>
              </a:rPr>
              <a:t>System testing is a type of testing in which the entire software is tested. System testing examines the application's compliance with its business requirements.</a:t>
            </a:r>
          </a:p>
          <a:p>
            <a:pPr algn="l"/>
            <a:endParaRPr lang="en-US" b="0" i="0" dirty="0">
              <a:solidFill>
                <a:srgbClr val="51565E"/>
              </a:solidFill>
              <a:effectLst/>
              <a:latin typeface="Roboto" panose="02000000000000000000" pitchFamily="2" charset="0"/>
            </a:endParaRPr>
          </a:p>
          <a:p>
            <a:pPr algn="l"/>
            <a:r>
              <a:rPr lang="en-US" b="0" i="0" dirty="0">
                <a:solidFill>
                  <a:srgbClr val="272C37"/>
                </a:solidFill>
                <a:effectLst/>
                <a:latin typeface="Roboto" panose="02000000000000000000" pitchFamily="2" charset="0"/>
              </a:rPr>
              <a:t>42. What is Acceptance testing?</a:t>
            </a:r>
          </a:p>
          <a:p>
            <a:pPr algn="l"/>
            <a:r>
              <a:rPr lang="en-US" b="0" i="0" dirty="0">
                <a:solidFill>
                  <a:srgbClr val="51565E"/>
                </a:solidFill>
                <a:effectLst/>
                <a:latin typeface="Roboto" panose="02000000000000000000" pitchFamily="2" charset="0"/>
              </a:rPr>
              <a:t>Acceptance testing is a type of testing done by a possible end-user or customer to see if the software meets the business requirements and can be used.</a:t>
            </a:r>
          </a:p>
          <a:p>
            <a:pPr algn="l"/>
            <a:endParaRPr lang="en-US" b="0" i="0" dirty="0">
              <a:solidFill>
                <a:srgbClr val="51565E"/>
              </a:solidFill>
              <a:effectLst/>
              <a:latin typeface="Roboto" panose="02000000000000000000" pitchFamily="2" charset="0"/>
            </a:endParaRPr>
          </a:p>
          <a:p>
            <a:br>
              <a:rPr lang="en-US" dirty="0"/>
            </a:br>
            <a:endParaRPr lang="en-US" dirty="0"/>
          </a:p>
        </p:txBody>
      </p:sp>
    </p:spTree>
    <p:extLst>
      <p:ext uri="{BB962C8B-B14F-4D97-AF65-F5344CB8AC3E}">
        <p14:creationId xmlns:p14="http://schemas.microsoft.com/office/powerpoint/2010/main" val="32575864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8EA3A6A-BD0A-6E19-BC82-7B41C1F85AFC}"/>
              </a:ext>
            </a:extLst>
          </p:cNvPr>
          <p:cNvSpPr txBox="1"/>
          <p:nvPr/>
        </p:nvSpPr>
        <p:spPr>
          <a:xfrm>
            <a:off x="298580" y="1028343"/>
            <a:ext cx="11765902" cy="6463308"/>
          </a:xfrm>
          <a:prstGeom prst="rect">
            <a:avLst/>
          </a:prstGeom>
          <a:noFill/>
        </p:spPr>
        <p:txBody>
          <a:bodyPr wrap="square">
            <a:spAutoFit/>
          </a:bodyPr>
          <a:lstStyle/>
          <a:p>
            <a:pPr algn="l"/>
            <a:r>
              <a:rPr lang="en-US" dirty="0">
                <a:solidFill>
                  <a:srgbClr val="272C37"/>
                </a:solidFill>
                <a:latin typeface="Roboto" panose="02000000000000000000" pitchFamily="2" charset="0"/>
              </a:rPr>
              <a:t>43</a:t>
            </a:r>
            <a:r>
              <a:rPr lang="en-US" b="0" i="0" dirty="0">
                <a:solidFill>
                  <a:srgbClr val="272C37"/>
                </a:solidFill>
                <a:effectLst/>
                <a:latin typeface="Roboto" panose="02000000000000000000" pitchFamily="2" charset="0"/>
              </a:rPr>
              <a:t>. What is the difference between manual testing and automation testing?</a:t>
            </a:r>
          </a:p>
          <a:p>
            <a:pPr algn="l"/>
            <a:r>
              <a:rPr lang="en-US" b="0" i="0" dirty="0">
                <a:solidFill>
                  <a:srgbClr val="51565E"/>
                </a:solidFill>
                <a:effectLst/>
                <a:latin typeface="Roboto" panose="02000000000000000000" pitchFamily="2" charset="0"/>
              </a:rPr>
              <a:t>Manual testing is the process of manually testing software for defects. It requires a tester to manually execute the test steps and compare the actual and expected results. Automation testing uses special software to control the execution of tests and compare the results with the desired results. As a result, automation testing is much faster than manual testing and can reduce the time required to complete a test cycle.</a:t>
            </a:r>
          </a:p>
          <a:p>
            <a:pPr algn="l"/>
            <a:endParaRPr lang="en-US" b="0" i="0" dirty="0">
              <a:solidFill>
                <a:srgbClr val="51565E"/>
              </a:solidFill>
              <a:effectLst/>
              <a:latin typeface="Roboto" panose="02000000000000000000" pitchFamily="2" charset="0"/>
            </a:endParaRPr>
          </a:p>
          <a:p>
            <a:pPr algn="l"/>
            <a:r>
              <a:rPr lang="en-US" dirty="0">
                <a:solidFill>
                  <a:srgbClr val="272C37"/>
                </a:solidFill>
                <a:latin typeface="Roboto" panose="02000000000000000000" pitchFamily="2" charset="0"/>
              </a:rPr>
              <a:t>44</a:t>
            </a:r>
            <a:r>
              <a:rPr lang="en-US" b="0" i="0" dirty="0">
                <a:solidFill>
                  <a:srgbClr val="272C37"/>
                </a:solidFill>
                <a:effectLst/>
                <a:latin typeface="Roboto" panose="02000000000000000000" pitchFamily="2" charset="0"/>
              </a:rPr>
              <a:t>. When should you opt for manual testing over automation testing?</a:t>
            </a:r>
          </a:p>
          <a:p>
            <a:pPr algn="l"/>
            <a:r>
              <a:rPr lang="en-US" b="0" i="0" dirty="0">
                <a:solidFill>
                  <a:srgbClr val="51565E"/>
                </a:solidFill>
                <a:effectLst/>
                <a:latin typeface="Roboto" panose="02000000000000000000" pitchFamily="2" charset="0"/>
              </a:rPr>
              <a:t>Manual testing should be used over automation testing when the tests are particular or require human interpretation. Manual testing is also better suited for exploratory testing, usability testing, and testing on multiple operating systems or unique hardware.</a:t>
            </a:r>
          </a:p>
          <a:p>
            <a:pPr algn="l"/>
            <a:endParaRPr lang="en-US" dirty="0">
              <a:solidFill>
                <a:srgbClr val="51565E"/>
              </a:solidFill>
              <a:latin typeface="Roboto" panose="02000000000000000000" pitchFamily="2" charset="0"/>
            </a:endParaRPr>
          </a:p>
          <a:p>
            <a:pPr algn="l"/>
            <a:r>
              <a:rPr lang="en-US" dirty="0">
                <a:solidFill>
                  <a:srgbClr val="272C37"/>
                </a:solidFill>
                <a:latin typeface="Roboto" panose="02000000000000000000" pitchFamily="2" charset="0"/>
              </a:rPr>
              <a:t>45.</a:t>
            </a:r>
            <a:r>
              <a:rPr lang="en-US" b="0" i="0" dirty="0">
                <a:solidFill>
                  <a:srgbClr val="272C37"/>
                </a:solidFill>
                <a:effectLst/>
                <a:latin typeface="Roboto" panose="02000000000000000000" pitchFamily="2" charset="0"/>
              </a:rPr>
              <a:t> What are the phases involved in the Software Testing Life Cycle?</a:t>
            </a:r>
          </a:p>
          <a:p>
            <a:pPr algn="l"/>
            <a:r>
              <a:rPr lang="en-US" b="0" i="0" dirty="0">
                <a:solidFill>
                  <a:srgbClr val="51565E"/>
                </a:solidFill>
                <a:effectLst/>
                <a:latin typeface="Roboto" panose="02000000000000000000" pitchFamily="2" charset="0"/>
              </a:rPr>
              <a:t>The phases involved in the Software Testing Life Cycle are:</a:t>
            </a:r>
          </a:p>
          <a:p>
            <a:pPr algn="l">
              <a:buFont typeface="Arial" panose="020B0604020202020204" pitchFamily="34" charset="0"/>
              <a:buChar char="•"/>
            </a:pPr>
            <a:r>
              <a:rPr lang="en-US" b="0" i="0" dirty="0">
                <a:solidFill>
                  <a:srgbClr val="51565E"/>
                </a:solidFill>
                <a:effectLst/>
                <a:latin typeface="Roboto" panose="02000000000000000000" pitchFamily="2" charset="0"/>
              </a:rPr>
              <a:t>Test Planning</a:t>
            </a:r>
          </a:p>
          <a:p>
            <a:pPr algn="l">
              <a:buFont typeface="Arial" panose="020B0604020202020204" pitchFamily="34" charset="0"/>
              <a:buChar char="•"/>
            </a:pPr>
            <a:r>
              <a:rPr lang="en-US" b="0" i="0" dirty="0">
                <a:solidFill>
                  <a:srgbClr val="51565E"/>
                </a:solidFill>
                <a:effectLst/>
                <a:latin typeface="Roboto" panose="02000000000000000000" pitchFamily="2" charset="0"/>
              </a:rPr>
              <a:t>Test Analysis</a:t>
            </a:r>
          </a:p>
          <a:p>
            <a:pPr algn="l">
              <a:buFont typeface="Arial" panose="020B0604020202020204" pitchFamily="34" charset="0"/>
              <a:buChar char="•"/>
            </a:pPr>
            <a:r>
              <a:rPr lang="en-US" b="0" i="0" dirty="0">
                <a:solidFill>
                  <a:srgbClr val="51565E"/>
                </a:solidFill>
                <a:effectLst/>
                <a:latin typeface="Roboto" panose="02000000000000000000" pitchFamily="2" charset="0"/>
              </a:rPr>
              <a:t>Test Design</a:t>
            </a:r>
          </a:p>
          <a:p>
            <a:pPr algn="l">
              <a:buFont typeface="Arial" panose="020B0604020202020204" pitchFamily="34" charset="0"/>
              <a:buChar char="•"/>
            </a:pPr>
            <a:r>
              <a:rPr lang="en-US" b="0" i="0" dirty="0">
                <a:solidFill>
                  <a:srgbClr val="51565E"/>
                </a:solidFill>
                <a:effectLst/>
                <a:latin typeface="Roboto" panose="02000000000000000000" pitchFamily="2" charset="0"/>
              </a:rPr>
              <a:t>Test Implementation</a:t>
            </a:r>
          </a:p>
          <a:p>
            <a:pPr algn="l">
              <a:buFont typeface="Arial" panose="020B0604020202020204" pitchFamily="34" charset="0"/>
              <a:buChar char="•"/>
            </a:pPr>
            <a:r>
              <a:rPr lang="en-US" b="0" i="0" dirty="0">
                <a:solidFill>
                  <a:srgbClr val="51565E"/>
                </a:solidFill>
                <a:effectLst/>
                <a:latin typeface="Roboto" panose="02000000000000000000" pitchFamily="2" charset="0"/>
              </a:rPr>
              <a:t>Test Execution</a:t>
            </a:r>
          </a:p>
          <a:p>
            <a:pPr algn="l">
              <a:buFont typeface="Arial" panose="020B0604020202020204" pitchFamily="34" charset="0"/>
              <a:buChar char="•"/>
            </a:pPr>
            <a:r>
              <a:rPr lang="en-US" b="0" i="0" dirty="0">
                <a:solidFill>
                  <a:srgbClr val="51565E"/>
                </a:solidFill>
                <a:effectLst/>
                <a:latin typeface="Roboto" panose="02000000000000000000" pitchFamily="2" charset="0"/>
              </a:rPr>
              <a:t>Test Results Analysis</a:t>
            </a:r>
          </a:p>
          <a:p>
            <a:pPr algn="l">
              <a:buFont typeface="Arial" panose="020B0604020202020204" pitchFamily="34" charset="0"/>
              <a:buChar char="•"/>
            </a:pPr>
            <a:r>
              <a:rPr lang="en-US" b="0" i="0" dirty="0">
                <a:solidFill>
                  <a:srgbClr val="51565E"/>
                </a:solidFill>
                <a:effectLst/>
                <a:latin typeface="Roboto" panose="02000000000000000000" pitchFamily="2" charset="0"/>
              </a:rPr>
              <a:t>Test Closure</a:t>
            </a:r>
          </a:p>
          <a:p>
            <a:pPr algn="l"/>
            <a:endParaRPr lang="en-US" b="0" i="0" dirty="0">
              <a:solidFill>
                <a:srgbClr val="51565E"/>
              </a:solidFill>
              <a:effectLst/>
              <a:latin typeface="Roboto" panose="02000000000000000000" pitchFamily="2" charset="0"/>
            </a:endParaRPr>
          </a:p>
          <a:p>
            <a:pPr algn="l"/>
            <a:endParaRPr lang="en-US" dirty="0">
              <a:solidFill>
                <a:srgbClr val="51565E"/>
              </a:solidFill>
              <a:latin typeface="Roboto" panose="02000000000000000000" pitchFamily="2" charset="0"/>
            </a:endParaRPr>
          </a:p>
          <a:p>
            <a:pPr algn="l"/>
            <a:endParaRPr lang="en-US" b="0" i="0" dirty="0">
              <a:solidFill>
                <a:srgbClr val="51565E"/>
              </a:solidFill>
              <a:effectLst/>
              <a:latin typeface="Roboto" panose="02000000000000000000" pitchFamily="2" charset="0"/>
            </a:endParaRPr>
          </a:p>
        </p:txBody>
      </p:sp>
    </p:spTree>
    <p:extLst>
      <p:ext uri="{BB962C8B-B14F-4D97-AF65-F5344CB8AC3E}">
        <p14:creationId xmlns:p14="http://schemas.microsoft.com/office/powerpoint/2010/main" val="3836839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6E05B8F-D1C1-1B1E-2B12-26D1DF74FE18}"/>
              </a:ext>
            </a:extLst>
          </p:cNvPr>
          <p:cNvSpPr txBox="1"/>
          <p:nvPr/>
        </p:nvSpPr>
        <p:spPr>
          <a:xfrm>
            <a:off x="270588" y="-1464647"/>
            <a:ext cx="11921412" cy="8402300"/>
          </a:xfrm>
          <a:prstGeom prst="rect">
            <a:avLst/>
          </a:prstGeom>
          <a:noFill/>
        </p:spPr>
        <p:txBody>
          <a:bodyPr wrap="square">
            <a:spAutoFit/>
          </a:bodyPr>
          <a:lstStyle/>
          <a:p>
            <a:pPr algn="l"/>
            <a:endParaRPr lang="en-US" b="0" i="0" dirty="0">
              <a:solidFill>
                <a:srgbClr val="272C37"/>
              </a:solidFill>
              <a:effectLst/>
              <a:latin typeface="Roboto" panose="02000000000000000000" pitchFamily="2" charset="0"/>
            </a:endParaRPr>
          </a:p>
          <a:p>
            <a:pPr algn="l"/>
            <a:endParaRPr lang="en-US" dirty="0">
              <a:solidFill>
                <a:srgbClr val="272C37"/>
              </a:solidFill>
              <a:latin typeface="Roboto" panose="02000000000000000000" pitchFamily="2" charset="0"/>
            </a:endParaRPr>
          </a:p>
          <a:p>
            <a:pPr algn="l"/>
            <a:endParaRPr lang="en-US" b="0" i="0" dirty="0">
              <a:solidFill>
                <a:srgbClr val="272C37"/>
              </a:solidFill>
              <a:effectLst/>
              <a:latin typeface="Roboto" panose="02000000000000000000" pitchFamily="2" charset="0"/>
            </a:endParaRPr>
          </a:p>
          <a:p>
            <a:pPr algn="l"/>
            <a:endParaRPr lang="en-US" dirty="0">
              <a:solidFill>
                <a:srgbClr val="272C37"/>
              </a:solidFill>
              <a:latin typeface="Roboto" panose="02000000000000000000" pitchFamily="2" charset="0"/>
            </a:endParaRPr>
          </a:p>
          <a:p>
            <a:pPr algn="l"/>
            <a:endParaRPr lang="en-US" b="0" i="0" dirty="0">
              <a:solidFill>
                <a:srgbClr val="272C37"/>
              </a:solidFill>
              <a:effectLst/>
              <a:latin typeface="Roboto" panose="02000000000000000000" pitchFamily="2" charset="0"/>
            </a:endParaRPr>
          </a:p>
          <a:p>
            <a:pPr algn="l"/>
            <a:r>
              <a:rPr lang="en-US" b="0" i="0" dirty="0">
                <a:solidFill>
                  <a:srgbClr val="272C37"/>
                </a:solidFill>
                <a:effectLst/>
                <a:latin typeface="Roboto" panose="02000000000000000000" pitchFamily="2" charset="0"/>
              </a:rPr>
              <a:t>4. What are the advantages of manual testing?</a:t>
            </a:r>
          </a:p>
          <a:p>
            <a:pPr algn="l"/>
            <a:r>
              <a:rPr lang="en-US" b="0" i="0" u="none" strike="noStrike" dirty="0">
                <a:solidFill>
                  <a:srgbClr val="1179EF"/>
                </a:solidFill>
                <a:effectLst/>
                <a:latin typeface="Roboto" panose="02000000000000000000" pitchFamily="2" charset="0"/>
                <a:hlinkClick r:id="rId2" tooltip="Manual testing’s"/>
              </a:rPr>
              <a:t>Manual testing’s</a:t>
            </a:r>
            <a:r>
              <a:rPr lang="en-US" b="0" i="0" dirty="0">
                <a:solidFill>
                  <a:srgbClr val="51565E"/>
                </a:solidFill>
                <a:effectLst/>
                <a:latin typeface="Roboto" panose="02000000000000000000" pitchFamily="2" charset="0"/>
              </a:rPr>
              <a:t> strengths are:</a:t>
            </a:r>
          </a:p>
          <a:p>
            <a:pPr algn="l">
              <a:buFont typeface="Arial" panose="020B0604020202020204" pitchFamily="34" charset="0"/>
              <a:buChar char="•"/>
            </a:pPr>
            <a:r>
              <a:rPr lang="en-US" b="0" i="0" dirty="0">
                <a:solidFill>
                  <a:srgbClr val="51565E"/>
                </a:solidFill>
                <a:effectLst/>
                <a:latin typeface="Roboto" panose="02000000000000000000" pitchFamily="2" charset="0"/>
              </a:rPr>
              <a:t>It’s cheaper</a:t>
            </a:r>
          </a:p>
          <a:p>
            <a:pPr algn="l">
              <a:buFont typeface="Arial" panose="020B0604020202020204" pitchFamily="34" charset="0"/>
              <a:buChar char="•"/>
            </a:pPr>
            <a:r>
              <a:rPr lang="en-US" b="0" i="0" dirty="0">
                <a:solidFill>
                  <a:srgbClr val="51565E"/>
                </a:solidFill>
                <a:effectLst/>
                <a:latin typeface="Roboto" panose="02000000000000000000" pitchFamily="2" charset="0"/>
              </a:rPr>
              <a:t>You get visual feedback that’s accurate and quick</a:t>
            </a:r>
          </a:p>
          <a:p>
            <a:pPr algn="l">
              <a:buFont typeface="Arial" panose="020B0604020202020204" pitchFamily="34" charset="0"/>
              <a:buChar char="•"/>
            </a:pPr>
            <a:r>
              <a:rPr lang="en-US" b="0" i="0" dirty="0">
                <a:solidFill>
                  <a:srgbClr val="51565E"/>
                </a:solidFill>
                <a:effectLst/>
                <a:latin typeface="Roboto" panose="02000000000000000000" pitchFamily="2" charset="0"/>
              </a:rPr>
              <a:t>It’s ideal for testing minor changes</a:t>
            </a:r>
          </a:p>
          <a:p>
            <a:pPr algn="l">
              <a:buFont typeface="Arial" panose="020B0604020202020204" pitchFamily="34" charset="0"/>
              <a:buChar char="•"/>
            </a:pPr>
            <a:r>
              <a:rPr lang="en-US" b="0" i="0" dirty="0">
                <a:solidFill>
                  <a:srgbClr val="51565E"/>
                </a:solidFill>
                <a:effectLst/>
                <a:latin typeface="Roboto" panose="02000000000000000000" pitchFamily="2" charset="0"/>
              </a:rPr>
              <a:t>It’s perfect for ad hoc testing</a:t>
            </a:r>
          </a:p>
          <a:p>
            <a:pPr algn="l">
              <a:buFont typeface="Arial" panose="020B0604020202020204" pitchFamily="34" charset="0"/>
              <a:buChar char="•"/>
            </a:pPr>
            <a:r>
              <a:rPr lang="en-US" b="0" i="0" dirty="0">
                <a:solidFill>
                  <a:srgbClr val="51565E"/>
                </a:solidFill>
                <a:effectLst/>
                <a:latin typeface="Roboto" panose="02000000000000000000" pitchFamily="2" charset="0"/>
              </a:rPr>
              <a:t>Testers don’t have to know anything about automation tools</a:t>
            </a:r>
          </a:p>
          <a:p>
            <a:pPr algn="l">
              <a:buFont typeface="Arial" panose="020B0604020202020204" pitchFamily="34" charset="0"/>
              <a:buChar char="•"/>
            </a:pPr>
            <a:r>
              <a:rPr lang="en-US" b="0" i="0" dirty="0">
                <a:solidFill>
                  <a:srgbClr val="51565E"/>
                </a:solidFill>
                <a:effectLst/>
                <a:latin typeface="Roboto" panose="02000000000000000000" pitchFamily="2" charset="0"/>
              </a:rPr>
              <a:t>It’s great for testing UI’s</a:t>
            </a:r>
          </a:p>
          <a:p>
            <a:pPr algn="l">
              <a:buFont typeface="Arial" panose="020B0604020202020204" pitchFamily="34" charset="0"/>
              <a:buChar char="•"/>
            </a:pPr>
            <a:endParaRPr lang="en-US" dirty="0">
              <a:solidFill>
                <a:srgbClr val="51565E"/>
              </a:solidFill>
              <a:latin typeface="Roboto" panose="02000000000000000000" pitchFamily="2" charset="0"/>
            </a:endParaRPr>
          </a:p>
          <a:p>
            <a:pPr algn="l"/>
            <a:r>
              <a:rPr lang="en-US" b="0" i="0" dirty="0">
                <a:solidFill>
                  <a:srgbClr val="272C37"/>
                </a:solidFill>
                <a:effectLst/>
                <a:latin typeface="Roboto" panose="02000000000000000000" pitchFamily="2" charset="0"/>
              </a:rPr>
              <a:t>5. On the other hand, what are the drawbacks to manual testing?</a:t>
            </a:r>
          </a:p>
          <a:p>
            <a:pPr algn="l"/>
            <a:r>
              <a:rPr lang="en-US" b="0" i="0" dirty="0">
                <a:solidFill>
                  <a:srgbClr val="51565E"/>
                </a:solidFill>
                <a:effectLst/>
                <a:latin typeface="Roboto" panose="02000000000000000000" pitchFamily="2" charset="0"/>
              </a:rPr>
              <a:t>Manual testing’s weaknesses are:</a:t>
            </a:r>
          </a:p>
          <a:p>
            <a:pPr algn="l">
              <a:buFont typeface="Arial" panose="020B0604020202020204" pitchFamily="34" charset="0"/>
              <a:buChar char="•"/>
            </a:pPr>
            <a:r>
              <a:rPr lang="en-US" b="0" i="0" dirty="0">
                <a:solidFill>
                  <a:srgbClr val="51565E"/>
                </a:solidFill>
                <a:effectLst/>
                <a:latin typeface="Roboto" panose="02000000000000000000" pitchFamily="2" charset="0"/>
              </a:rPr>
              <a:t>Susceptible to human error</a:t>
            </a:r>
          </a:p>
          <a:p>
            <a:pPr algn="l">
              <a:buFont typeface="Arial" panose="020B0604020202020204" pitchFamily="34" charset="0"/>
              <a:buChar char="•"/>
            </a:pPr>
            <a:r>
              <a:rPr lang="en-US" b="0" i="0" dirty="0">
                <a:solidFill>
                  <a:srgbClr val="51565E"/>
                </a:solidFill>
                <a:effectLst/>
                <a:latin typeface="Roboto" panose="02000000000000000000" pitchFamily="2" charset="0"/>
              </a:rPr>
              <a:t>Some tasks may be difficult to accomplish manually, requiring more time to complete</a:t>
            </a:r>
          </a:p>
          <a:p>
            <a:pPr algn="l">
              <a:buFont typeface="Arial" panose="020B0604020202020204" pitchFamily="34" charset="0"/>
              <a:buChar char="•"/>
            </a:pPr>
            <a:r>
              <a:rPr lang="en-US" b="0" i="0" dirty="0">
                <a:solidFill>
                  <a:srgbClr val="51565E"/>
                </a:solidFill>
                <a:effectLst/>
                <a:latin typeface="Roboto" panose="02000000000000000000" pitchFamily="2" charset="0"/>
              </a:rPr>
              <a:t>The cost adds up, so it’s more expensive in the long run</a:t>
            </a:r>
          </a:p>
          <a:p>
            <a:pPr algn="l">
              <a:buFont typeface="Arial" panose="020B0604020202020204" pitchFamily="34" charset="0"/>
              <a:buChar char="•"/>
            </a:pPr>
            <a:r>
              <a:rPr lang="en-US" b="0" i="0" dirty="0">
                <a:solidFill>
                  <a:srgbClr val="51565E"/>
                </a:solidFill>
                <a:effectLst/>
                <a:latin typeface="Roboto" panose="02000000000000000000" pitchFamily="2" charset="0"/>
              </a:rPr>
              <a:t>You cannot record the manual testing process, so it’s hard to replicate it</a:t>
            </a:r>
          </a:p>
          <a:p>
            <a:pPr algn="l">
              <a:buFont typeface="Arial" panose="020B0604020202020204" pitchFamily="34" charset="0"/>
              <a:buChar char="•"/>
            </a:pPr>
            <a:endParaRPr lang="en-US" b="0" i="0" dirty="0">
              <a:solidFill>
                <a:srgbClr val="51565E"/>
              </a:solidFill>
              <a:effectLst/>
              <a:latin typeface="Roboto" panose="02000000000000000000" pitchFamily="2" charset="0"/>
            </a:endParaRPr>
          </a:p>
          <a:p>
            <a:pPr algn="l"/>
            <a:r>
              <a:rPr lang="en-US" b="0" i="0" dirty="0">
                <a:solidFill>
                  <a:srgbClr val="272C37"/>
                </a:solidFill>
                <a:effectLst/>
                <a:latin typeface="Roboto" panose="02000000000000000000" pitchFamily="2" charset="0"/>
              </a:rPr>
              <a:t>6. What kind of skills are needed for someone to become a software tester? </a:t>
            </a:r>
          </a:p>
          <a:p>
            <a:pPr algn="l"/>
            <a:r>
              <a:rPr lang="en-US" b="0" i="0" dirty="0">
                <a:solidFill>
                  <a:srgbClr val="51565E"/>
                </a:solidFill>
                <a:effectLst/>
                <a:latin typeface="Roboto" panose="02000000000000000000" pitchFamily="2" charset="0"/>
              </a:rPr>
              <a:t>Software testers need skills such as:</a:t>
            </a:r>
          </a:p>
          <a:p>
            <a:pPr algn="l">
              <a:buFont typeface="Arial" panose="020B0604020202020204" pitchFamily="34" charset="0"/>
              <a:buChar char="•"/>
            </a:pPr>
            <a:r>
              <a:rPr lang="en-US" b="0" i="0" dirty="0">
                <a:solidFill>
                  <a:srgbClr val="51565E"/>
                </a:solidFill>
                <a:effectLst/>
                <a:latin typeface="Roboto" panose="02000000000000000000" pitchFamily="2" charset="0"/>
              </a:rPr>
              <a:t>Problem-solving skills</a:t>
            </a:r>
          </a:p>
          <a:p>
            <a:pPr algn="l">
              <a:buFont typeface="Arial" panose="020B0604020202020204" pitchFamily="34" charset="0"/>
              <a:buChar char="•"/>
            </a:pPr>
            <a:r>
              <a:rPr lang="en-US" b="0" i="0" dirty="0">
                <a:solidFill>
                  <a:srgbClr val="51565E"/>
                </a:solidFill>
                <a:effectLst/>
                <a:latin typeface="Roboto" panose="02000000000000000000" pitchFamily="2" charset="0"/>
              </a:rPr>
              <a:t>Excellent written and verbal communication skills</a:t>
            </a:r>
          </a:p>
          <a:p>
            <a:pPr algn="l">
              <a:buFont typeface="Arial" panose="020B0604020202020204" pitchFamily="34" charset="0"/>
              <a:buChar char="•"/>
            </a:pPr>
            <a:r>
              <a:rPr lang="en-US" b="0" i="0" dirty="0">
                <a:solidFill>
                  <a:srgbClr val="51565E"/>
                </a:solidFill>
                <a:effectLst/>
                <a:latin typeface="Roboto" panose="02000000000000000000" pitchFamily="2" charset="0"/>
              </a:rPr>
              <a:t>Detail-oriented</a:t>
            </a:r>
          </a:p>
          <a:p>
            <a:pPr algn="l">
              <a:buFont typeface="Arial" panose="020B0604020202020204" pitchFamily="34" charset="0"/>
              <a:buChar char="•"/>
            </a:pPr>
            <a:r>
              <a:rPr lang="en-US" b="0" i="0" dirty="0">
                <a:solidFill>
                  <a:srgbClr val="51565E"/>
                </a:solidFill>
                <a:effectLst/>
                <a:latin typeface="Roboto" panose="02000000000000000000" pitchFamily="2" charset="0"/>
              </a:rPr>
              <a:t>Able to handle the pressure</a:t>
            </a:r>
          </a:p>
          <a:p>
            <a:pPr algn="l">
              <a:buFont typeface="Arial" panose="020B0604020202020204" pitchFamily="34" charset="0"/>
              <a:buChar char="•"/>
            </a:pPr>
            <a:r>
              <a:rPr lang="en-US" b="0" i="0" dirty="0">
                <a:solidFill>
                  <a:srgbClr val="51565E"/>
                </a:solidFill>
                <a:effectLst/>
                <a:latin typeface="Roboto" panose="02000000000000000000" pitchFamily="2" charset="0"/>
              </a:rPr>
              <a:t>Can work solo or as a team member equally well</a:t>
            </a:r>
          </a:p>
          <a:p>
            <a:pPr algn="l">
              <a:buFont typeface="Arial" panose="020B0604020202020204" pitchFamily="34" charset="0"/>
              <a:buChar char="•"/>
            </a:pPr>
            <a:r>
              <a:rPr lang="en-US" b="0" i="0" dirty="0">
                <a:solidFill>
                  <a:srgbClr val="51565E"/>
                </a:solidFill>
                <a:effectLst/>
                <a:latin typeface="Roboto" panose="02000000000000000000" pitchFamily="2" charset="0"/>
              </a:rPr>
              <a:t>Organizational skills</a:t>
            </a:r>
          </a:p>
          <a:p>
            <a:pPr algn="l">
              <a:buFont typeface="Arial" panose="020B0604020202020204" pitchFamily="34" charset="0"/>
              <a:buChar char="•"/>
            </a:pPr>
            <a:r>
              <a:rPr lang="en-US" b="0" i="0" dirty="0">
                <a:solidFill>
                  <a:srgbClr val="51565E"/>
                </a:solidFill>
                <a:effectLst/>
                <a:latin typeface="Roboto" panose="02000000000000000000" pitchFamily="2" charset="0"/>
              </a:rPr>
              <a:t>Related technical skills</a:t>
            </a:r>
          </a:p>
        </p:txBody>
      </p:sp>
    </p:spTree>
    <p:extLst>
      <p:ext uri="{BB962C8B-B14F-4D97-AF65-F5344CB8AC3E}">
        <p14:creationId xmlns:p14="http://schemas.microsoft.com/office/powerpoint/2010/main" val="2173441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14B2876-5F9C-8CAF-AAB2-C5C0276DF650}"/>
              </a:ext>
            </a:extLst>
          </p:cNvPr>
          <p:cNvSpPr txBox="1"/>
          <p:nvPr/>
        </p:nvSpPr>
        <p:spPr>
          <a:xfrm>
            <a:off x="121297" y="-495151"/>
            <a:ext cx="11961845" cy="7294305"/>
          </a:xfrm>
          <a:prstGeom prst="rect">
            <a:avLst/>
          </a:prstGeom>
          <a:noFill/>
        </p:spPr>
        <p:txBody>
          <a:bodyPr wrap="square">
            <a:spAutoFit/>
          </a:bodyPr>
          <a:lstStyle/>
          <a:p>
            <a:pPr algn="l"/>
            <a:endParaRPr lang="en-US" b="0" i="0" dirty="0">
              <a:solidFill>
                <a:srgbClr val="272C37"/>
              </a:solidFill>
              <a:effectLst/>
              <a:latin typeface="Roboto" panose="02000000000000000000" pitchFamily="2" charset="0"/>
            </a:endParaRPr>
          </a:p>
          <a:p>
            <a:pPr algn="l"/>
            <a:endParaRPr lang="en-US" dirty="0">
              <a:solidFill>
                <a:srgbClr val="272C37"/>
              </a:solidFill>
              <a:latin typeface="Roboto" panose="02000000000000000000" pitchFamily="2" charset="0"/>
            </a:endParaRPr>
          </a:p>
          <a:p>
            <a:pPr algn="l"/>
            <a:endParaRPr lang="en-US" b="0" i="0" dirty="0">
              <a:solidFill>
                <a:srgbClr val="272C37"/>
              </a:solidFill>
              <a:effectLst/>
              <a:latin typeface="Roboto" panose="02000000000000000000" pitchFamily="2" charset="0"/>
            </a:endParaRPr>
          </a:p>
          <a:p>
            <a:pPr algn="l"/>
            <a:endParaRPr lang="en-US" dirty="0">
              <a:solidFill>
                <a:srgbClr val="272C37"/>
              </a:solidFill>
              <a:latin typeface="Roboto" panose="02000000000000000000" pitchFamily="2" charset="0"/>
            </a:endParaRPr>
          </a:p>
          <a:p>
            <a:pPr algn="l"/>
            <a:r>
              <a:rPr lang="en-US" b="0" i="0" dirty="0">
                <a:solidFill>
                  <a:srgbClr val="272C37"/>
                </a:solidFill>
                <a:effectLst/>
                <a:latin typeface="Roboto" panose="02000000000000000000" pitchFamily="2" charset="0"/>
              </a:rPr>
              <a:t>7. Explain what is SDLC.</a:t>
            </a:r>
          </a:p>
          <a:p>
            <a:pPr algn="l"/>
            <a:r>
              <a:rPr lang="en-US" b="0" i="0" dirty="0">
                <a:solidFill>
                  <a:srgbClr val="51565E"/>
                </a:solidFill>
                <a:effectLst/>
                <a:latin typeface="Roboto" panose="02000000000000000000" pitchFamily="2" charset="0"/>
              </a:rPr>
              <a:t>This is an acronym for Software Development Life Cycle and encompasses all of the stages of software development, including requirement gathering and analysis, designing, </a:t>
            </a:r>
            <a:r>
              <a:rPr lang="en-US" b="0" i="0" u="none" strike="noStrike" dirty="0">
                <a:solidFill>
                  <a:srgbClr val="1179EF"/>
                </a:solidFill>
                <a:effectLst/>
                <a:latin typeface="Roboto" panose="02000000000000000000" pitchFamily="2" charset="0"/>
                <a:hlinkClick r:id="rId2" tooltip="coding"/>
              </a:rPr>
              <a:t>coding</a:t>
            </a:r>
            <a:r>
              <a:rPr lang="en-US" b="0" i="0" dirty="0">
                <a:solidFill>
                  <a:srgbClr val="51565E"/>
                </a:solidFill>
                <a:effectLst/>
                <a:latin typeface="Roboto" panose="02000000000000000000" pitchFamily="2" charset="0"/>
              </a:rPr>
              <a:t>, testing, deployment, and maintenance.</a:t>
            </a:r>
          </a:p>
          <a:p>
            <a:pPr algn="l"/>
            <a:endParaRPr lang="en-US" b="0" i="0" dirty="0">
              <a:solidFill>
                <a:srgbClr val="51565E"/>
              </a:solidFill>
              <a:effectLst/>
              <a:latin typeface="Roboto" panose="02000000000000000000" pitchFamily="2" charset="0"/>
            </a:endParaRPr>
          </a:p>
          <a:p>
            <a:pPr algn="l"/>
            <a:r>
              <a:rPr lang="en-US" b="0" i="0" dirty="0">
                <a:solidFill>
                  <a:srgbClr val="272C37"/>
                </a:solidFill>
                <a:effectLst/>
                <a:latin typeface="Roboto" panose="02000000000000000000" pitchFamily="2" charset="0"/>
              </a:rPr>
              <a:t>8. What is a test case?</a:t>
            </a:r>
          </a:p>
          <a:p>
            <a:pPr algn="l"/>
            <a:r>
              <a:rPr lang="en-US" b="0" i="0" dirty="0">
                <a:solidFill>
                  <a:srgbClr val="51565E"/>
                </a:solidFill>
                <a:effectLst/>
                <a:latin typeface="Roboto" panose="02000000000000000000" pitchFamily="2" charset="0"/>
              </a:rPr>
              <a:t>Test case is used to check whether an application complies with its requirements. It is a documented set of circumstances including prerequisites, input values, and expected outcomes.</a:t>
            </a:r>
          </a:p>
          <a:p>
            <a:pPr algn="l"/>
            <a:endParaRPr lang="en-US" b="0" i="0" dirty="0">
              <a:solidFill>
                <a:srgbClr val="51565E"/>
              </a:solidFill>
              <a:effectLst/>
              <a:latin typeface="Roboto" panose="02000000000000000000" pitchFamily="2" charset="0"/>
            </a:endParaRPr>
          </a:p>
          <a:p>
            <a:pPr algn="l"/>
            <a:r>
              <a:rPr lang="en-US" b="0" i="0" dirty="0">
                <a:solidFill>
                  <a:srgbClr val="272C37"/>
                </a:solidFill>
                <a:effectLst/>
                <a:latin typeface="Roboto" panose="02000000000000000000" pitchFamily="2" charset="0"/>
              </a:rPr>
              <a:t>9. What is a test scenario?</a:t>
            </a:r>
          </a:p>
          <a:p>
            <a:pPr algn="l"/>
            <a:r>
              <a:rPr lang="en-US" b="0" i="0" dirty="0">
                <a:solidFill>
                  <a:srgbClr val="51565E"/>
                </a:solidFill>
                <a:effectLst/>
                <a:latin typeface="Roboto" panose="02000000000000000000" pitchFamily="2" charset="0"/>
              </a:rPr>
              <a:t>A test scenario is derived from a use case. It's used to test an application's feature from beginning to end. Multiple test cases can be accommodated by a single test scenario. When there is a time constraint during testing, scenario testing comes in handy.</a:t>
            </a:r>
          </a:p>
          <a:p>
            <a:pPr algn="l"/>
            <a:endParaRPr lang="en-US" b="0" i="0" dirty="0">
              <a:solidFill>
                <a:srgbClr val="51565E"/>
              </a:solidFill>
              <a:effectLst/>
              <a:latin typeface="Roboto" panose="02000000000000000000" pitchFamily="2" charset="0"/>
            </a:endParaRPr>
          </a:p>
          <a:p>
            <a:pPr algn="l"/>
            <a:r>
              <a:rPr lang="en-US" b="0" i="0" dirty="0">
                <a:solidFill>
                  <a:srgbClr val="272C37"/>
                </a:solidFill>
                <a:effectLst/>
                <a:latin typeface="Roboto" panose="02000000000000000000" pitchFamily="2" charset="0"/>
              </a:rPr>
              <a:t>10. What is a test plan?</a:t>
            </a:r>
          </a:p>
          <a:p>
            <a:pPr algn="l"/>
            <a:r>
              <a:rPr lang="en-US" b="0" i="0" dirty="0">
                <a:solidFill>
                  <a:srgbClr val="51565E"/>
                </a:solidFill>
                <a:effectLst/>
                <a:latin typeface="Roboto" panose="02000000000000000000" pitchFamily="2" charset="0"/>
              </a:rPr>
              <a:t>A test plan is a formal document that specifies the scope of testing, the method to be used, the resources needed, and the estimated time to complete the testing process. It is derived from the specifications (Software Requirement Specifications). </a:t>
            </a:r>
          </a:p>
          <a:p>
            <a:pPr algn="l"/>
            <a:endParaRPr lang="en-US" b="0" i="0" dirty="0">
              <a:solidFill>
                <a:srgbClr val="51565E"/>
              </a:solidFill>
              <a:effectLst/>
              <a:latin typeface="Roboto" panose="02000000000000000000" pitchFamily="2" charset="0"/>
            </a:endParaRPr>
          </a:p>
          <a:p>
            <a:pPr algn="l"/>
            <a:r>
              <a:rPr lang="en-US" b="0" i="0" dirty="0">
                <a:solidFill>
                  <a:srgbClr val="272C37"/>
                </a:solidFill>
                <a:effectLst/>
                <a:latin typeface="Roboto" panose="02000000000000000000" pitchFamily="2" charset="0"/>
              </a:rPr>
              <a:t>11. What is test data?</a:t>
            </a:r>
          </a:p>
          <a:p>
            <a:pPr algn="l"/>
            <a:r>
              <a:rPr lang="en-US" b="0" i="0" dirty="0">
                <a:solidFill>
                  <a:srgbClr val="51565E"/>
                </a:solidFill>
                <a:effectLst/>
                <a:latin typeface="Roboto" panose="02000000000000000000" pitchFamily="2" charset="0"/>
              </a:rPr>
              <a:t>Test data is information that is used to test software with various inputs and determine whether the resulting output matches the intended result. This data is generated based on the needs of the company.</a:t>
            </a:r>
          </a:p>
        </p:txBody>
      </p:sp>
    </p:spTree>
    <p:extLst>
      <p:ext uri="{BB962C8B-B14F-4D97-AF65-F5344CB8AC3E}">
        <p14:creationId xmlns:p14="http://schemas.microsoft.com/office/powerpoint/2010/main" val="8190085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23A500B-2F21-E43A-15C3-C01C9F2F0CFF}"/>
              </a:ext>
            </a:extLst>
          </p:cNvPr>
          <p:cNvSpPr txBox="1"/>
          <p:nvPr/>
        </p:nvSpPr>
        <p:spPr>
          <a:xfrm>
            <a:off x="195943" y="58847"/>
            <a:ext cx="11905861" cy="5355312"/>
          </a:xfrm>
          <a:prstGeom prst="rect">
            <a:avLst/>
          </a:prstGeom>
          <a:noFill/>
        </p:spPr>
        <p:txBody>
          <a:bodyPr wrap="square">
            <a:spAutoFit/>
          </a:bodyPr>
          <a:lstStyle/>
          <a:p>
            <a:pPr algn="l"/>
            <a:r>
              <a:rPr lang="en-US" b="0" i="0" dirty="0">
                <a:solidFill>
                  <a:srgbClr val="272C37"/>
                </a:solidFill>
                <a:effectLst/>
                <a:latin typeface="Roboto" panose="02000000000000000000" pitchFamily="2" charset="0"/>
              </a:rPr>
              <a:t>12. What is a test script? </a:t>
            </a:r>
          </a:p>
          <a:p>
            <a:pPr algn="l"/>
            <a:r>
              <a:rPr lang="en-US" b="0" i="0" dirty="0">
                <a:solidFill>
                  <a:srgbClr val="51565E"/>
                </a:solidFill>
                <a:effectLst/>
                <a:latin typeface="Roboto" panose="02000000000000000000" pitchFamily="2" charset="0"/>
              </a:rPr>
              <a:t>An automated test case created in any programming or scripting language is known as a test script. These are essentially a collection of instructions for evaluating an application's functionality.</a:t>
            </a:r>
          </a:p>
          <a:p>
            <a:pPr algn="l"/>
            <a:endParaRPr lang="en-US" b="0" i="0" dirty="0">
              <a:solidFill>
                <a:srgbClr val="51565E"/>
              </a:solidFill>
              <a:effectLst/>
              <a:latin typeface="Roboto" panose="02000000000000000000" pitchFamily="2" charset="0"/>
            </a:endParaRPr>
          </a:p>
          <a:p>
            <a:pPr algn="l"/>
            <a:r>
              <a:rPr lang="en-US" b="0" i="0" dirty="0">
                <a:solidFill>
                  <a:srgbClr val="272C37"/>
                </a:solidFill>
                <a:effectLst/>
                <a:latin typeface="Roboto" panose="02000000000000000000" pitchFamily="2" charset="0"/>
              </a:rPr>
              <a:t>13. What types of manual testing are there? Break them down.</a:t>
            </a:r>
          </a:p>
          <a:p>
            <a:pPr algn="l"/>
            <a:r>
              <a:rPr lang="en-US" b="0" i="0" dirty="0">
                <a:solidFill>
                  <a:srgbClr val="51565E"/>
                </a:solidFill>
                <a:effectLst/>
                <a:latin typeface="Roboto" panose="02000000000000000000" pitchFamily="2" charset="0"/>
              </a:rPr>
              <a:t>Manual testing is broken down into:</a:t>
            </a:r>
          </a:p>
          <a:p>
            <a:pPr algn="l">
              <a:buFont typeface="Arial" panose="020B0604020202020204" pitchFamily="34" charset="0"/>
              <a:buChar char="•"/>
            </a:pPr>
            <a:r>
              <a:rPr lang="en-US" b="0" i="0" dirty="0">
                <a:solidFill>
                  <a:srgbClr val="51565E"/>
                </a:solidFill>
                <a:effectLst/>
                <a:latin typeface="Roboto" panose="02000000000000000000" pitchFamily="2" charset="0"/>
              </a:rPr>
              <a:t>Black Box</a:t>
            </a:r>
          </a:p>
          <a:p>
            <a:pPr algn="l">
              <a:buFont typeface="Arial" panose="020B0604020202020204" pitchFamily="34" charset="0"/>
              <a:buChar char="•"/>
            </a:pPr>
            <a:r>
              <a:rPr lang="en-US" b="0" i="0" dirty="0">
                <a:solidFill>
                  <a:srgbClr val="51565E"/>
                </a:solidFill>
                <a:effectLst/>
                <a:latin typeface="Roboto" panose="02000000000000000000" pitchFamily="2" charset="0"/>
              </a:rPr>
              <a:t>White Box</a:t>
            </a:r>
          </a:p>
          <a:p>
            <a:pPr algn="l">
              <a:buFont typeface="Arial" panose="020B0604020202020204" pitchFamily="34" charset="0"/>
              <a:buChar char="•"/>
            </a:pPr>
            <a:r>
              <a:rPr lang="en-US" b="0" i="0" dirty="0">
                <a:solidFill>
                  <a:srgbClr val="51565E"/>
                </a:solidFill>
                <a:effectLst/>
                <a:latin typeface="Roboto" panose="02000000000000000000" pitchFamily="2" charset="0"/>
              </a:rPr>
              <a:t>Integration</a:t>
            </a:r>
          </a:p>
          <a:p>
            <a:pPr algn="l">
              <a:buFont typeface="Arial" panose="020B0604020202020204" pitchFamily="34" charset="0"/>
              <a:buChar char="•"/>
            </a:pPr>
            <a:r>
              <a:rPr lang="en-US" b="0" i="0" dirty="0">
                <a:solidFill>
                  <a:srgbClr val="51565E"/>
                </a:solidFill>
                <a:effectLst/>
                <a:latin typeface="Roboto" panose="02000000000000000000" pitchFamily="2" charset="0"/>
              </a:rPr>
              <a:t>Unit</a:t>
            </a:r>
          </a:p>
          <a:p>
            <a:pPr algn="l">
              <a:buFont typeface="Arial" panose="020B0604020202020204" pitchFamily="34" charset="0"/>
              <a:buChar char="•"/>
            </a:pPr>
            <a:r>
              <a:rPr lang="en-US" b="0" i="0" dirty="0">
                <a:solidFill>
                  <a:srgbClr val="51565E"/>
                </a:solidFill>
                <a:effectLst/>
                <a:latin typeface="Roboto" panose="02000000000000000000" pitchFamily="2" charset="0"/>
              </a:rPr>
              <a:t>System</a:t>
            </a:r>
          </a:p>
          <a:p>
            <a:pPr algn="l">
              <a:buFont typeface="Arial" panose="020B0604020202020204" pitchFamily="34" charset="0"/>
              <a:buChar char="•"/>
            </a:pPr>
            <a:r>
              <a:rPr lang="en-US" b="0" i="0" dirty="0">
                <a:solidFill>
                  <a:srgbClr val="51565E"/>
                </a:solidFill>
                <a:effectLst/>
                <a:latin typeface="Roboto" panose="02000000000000000000" pitchFamily="2" charset="0"/>
              </a:rPr>
              <a:t>Acceptance</a:t>
            </a:r>
          </a:p>
          <a:p>
            <a:pPr algn="l">
              <a:buFont typeface="Arial" panose="020B0604020202020204" pitchFamily="34" charset="0"/>
              <a:buChar char="•"/>
            </a:pPr>
            <a:endParaRPr lang="en-US" b="0" i="0" dirty="0">
              <a:solidFill>
                <a:srgbClr val="51565E"/>
              </a:solidFill>
              <a:effectLst/>
              <a:latin typeface="Roboto" panose="02000000000000000000" pitchFamily="2" charset="0"/>
            </a:endParaRPr>
          </a:p>
          <a:p>
            <a:pPr algn="l"/>
            <a:r>
              <a:rPr lang="en-US" b="0" i="0" dirty="0">
                <a:solidFill>
                  <a:srgbClr val="272C37"/>
                </a:solidFill>
                <a:effectLst/>
                <a:latin typeface="Roboto" panose="02000000000000000000" pitchFamily="2" charset="0"/>
              </a:rPr>
              <a:t>14. What is black box testing, and what are the various techniques?</a:t>
            </a:r>
          </a:p>
          <a:p>
            <a:pPr algn="l"/>
            <a:r>
              <a:rPr lang="en-US" b="0" i="0" dirty="0">
                <a:solidFill>
                  <a:srgbClr val="51565E"/>
                </a:solidFill>
                <a:effectLst/>
                <a:latin typeface="Roboto" panose="02000000000000000000" pitchFamily="2" charset="0"/>
              </a:rPr>
              <a:t>Software testers employ black-box testing when they do not know the internal architecture or code structure. The techniques are:</a:t>
            </a:r>
          </a:p>
          <a:p>
            <a:pPr algn="l">
              <a:buFont typeface="Arial" panose="020B0604020202020204" pitchFamily="34" charset="0"/>
              <a:buChar char="•"/>
            </a:pPr>
            <a:r>
              <a:rPr lang="en-US" b="0" i="0" dirty="0">
                <a:solidFill>
                  <a:srgbClr val="51565E"/>
                </a:solidFill>
                <a:effectLst/>
                <a:latin typeface="Roboto" panose="02000000000000000000" pitchFamily="2" charset="0"/>
              </a:rPr>
              <a:t>Equivalence Partitioning</a:t>
            </a:r>
          </a:p>
          <a:p>
            <a:pPr algn="l">
              <a:buFont typeface="Arial" panose="020B0604020202020204" pitchFamily="34" charset="0"/>
              <a:buChar char="•"/>
            </a:pPr>
            <a:r>
              <a:rPr lang="en-US" b="0" i="0" dirty="0">
                <a:solidFill>
                  <a:srgbClr val="51565E"/>
                </a:solidFill>
                <a:effectLst/>
                <a:latin typeface="Roboto" panose="02000000000000000000" pitchFamily="2" charset="0"/>
              </a:rPr>
              <a:t>Boundary value analysis</a:t>
            </a:r>
          </a:p>
          <a:p>
            <a:pPr algn="l">
              <a:buFont typeface="Arial" panose="020B0604020202020204" pitchFamily="34" charset="0"/>
              <a:buChar char="•"/>
            </a:pPr>
            <a:r>
              <a:rPr lang="en-US" b="0" i="0" dirty="0">
                <a:solidFill>
                  <a:srgbClr val="51565E"/>
                </a:solidFill>
                <a:effectLst/>
                <a:latin typeface="Roboto" panose="02000000000000000000" pitchFamily="2" charset="0"/>
              </a:rPr>
              <a:t>Cause-effect graphing</a:t>
            </a:r>
          </a:p>
        </p:txBody>
      </p:sp>
    </p:spTree>
    <p:extLst>
      <p:ext uri="{BB962C8B-B14F-4D97-AF65-F5344CB8AC3E}">
        <p14:creationId xmlns:p14="http://schemas.microsoft.com/office/powerpoint/2010/main" val="805317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D980FF4-23E0-9A63-11C9-D87249567EC2}"/>
              </a:ext>
            </a:extLst>
          </p:cNvPr>
          <p:cNvSpPr txBox="1"/>
          <p:nvPr/>
        </p:nvSpPr>
        <p:spPr>
          <a:xfrm>
            <a:off x="223935" y="335846"/>
            <a:ext cx="11672596" cy="5078313"/>
          </a:xfrm>
          <a:prstGeom prst="rect">
            <a:avLst/>
          </a:prstGeom>
          <a:noFill/>
        </p:spPr>
        <p:txBody>
          <a:bodyPr wrap="square">
            <a:spAutoFit/>
          </a:bodyPr>
          <a:lstStyle/>
          <a:p>
            <a:pPr algn="l"/>
            <a:r>
              <a:rPr lang="en-US" b="0" i="0" dirty="0">
                <a:solidFill>
                  <a:srgbClr val="272C37"/>
                </a:solidFill>
                <a:effectLst/>
                <a:latin typeface="Roboto" panose="02000000000000000000" pitchFamily="2" charset="0"/>
              </a:rPr>
              <a:t>15. What is white box testing and its various techniques?</a:t>
            </a:r>
          </a:p>
          <a:p>
            <a:pPr algn="l"/>
            <a:r>
              <a:rPr lang="en-US" b="0" i="0" dirty="0">
                <a:solidFill>
                  <a:srgbClr val="51565E"/>
                </a:solidFill>
                <a:effectLst/>
                <a:latin typeface="Roboto" panose="02000000000000000000" pitchFamily="2" charset="0"/>
              </a:rPr>
              <a:t>Unlike </a:t>
            </a:r>
            <a:r>
              <a:rPr lang="en-US" b="0" i="0" u="none" strike="noStrike" dirty="0">
                <a:solidFill>
                  <a:srgbClr val="1179EF"/>
                </a:solidFill>
                <a:effectLst/>
                <a:latin typeface="Roboto" panose="02000000000000000000" pitchFamily="2" charset="0"/>
                <a:hlinkClick r:id="rId2" tooltip="black-box testing, white box"/>
              </a:rPr>
              <a:t>black-box testing, white box</a:t>
            </a:r>
            <a:r>
              <a:rPr lang="en-US" b="0" i="0" dirty="0">
                <a:solidFill>
                  <a:srgbClr val="51565E"/>
                </a:solidFill>
                <a:effectLst/>
                <a:latin typeface="Roboto" panose="02000000000000000000" pitchFamily="2" charset="0"/>
              </a:rPr>
              <a:t> involves analyzing the system’s internal architecture and/or its implementation, in addition to its source code quality. It’s techniques are:</a:t>
            </a:r>
          </a:p>
          <a:p>
            <a:pPr algn="l">
              <a:buFont typeface="Arial" panose="020B0604020202020204" pitchFamily="34" charset="0"/>
              <a:buChar char="•"/>
            </a:pPr>
            <a:r>
              <a:rPr lang="en-US" b="0" i="0" dirty="0">
                <a:solidFill>
                  <a:srgbClr val="51565E"/>
                </a:solidFill>
                <a:effectLst/>
                <a:latin typeface="Roboto" panose="02000000000000000000" pitchFamily="2" charset="0"/>
              </a:rPr>
              <a:t>Statement Coverage</a:t>
            </a:r>
          </a:p>
          <a:p>
            <a:pPr algn="l">
              <a:buFont typeface="Arial" panose="020B0604020202020204" pitchFamily="34" charset="0"/>
              <a:buChar char="•"/>
            </a:pPr>
            <a:r>
              <a:rPr lang="en-US" b="0" i="0" dirty="0">
                <a:solidFill>
                  <a:srgbClr val="51565E"/>
                </a:solidFill>
                <a:effectLst/>
                <a:latin typeface="Roboto" panose="02000000000000000000" pitchFamily="2" charset="0"/>
              </a:rPr>
              <a:t>Decision Coverage</a:t>
            </a:r>
          </a:p>
          <a:p>
            <a:pPr algn="l"/>
            <a:endParaRPr lang="en-US" b="0" i="0" dirty="0">
              <a:solidFill>
                <a:srgbClr val="51565E"/>
              </a:solidFill>
              <a:effectLst/>
              <a:latin typeface="Roboto" panose="02000000000000000000" pitchFamily="2" charset="0"/>
            </a:endParaRPr>
          </a:p>
          <a:p>
            <a:pPr algn="l"/>
            <a:r>
              <a:rPr lang="en-US" b="0" i="0" dirty="0">
                <a:solidFill>
                  <a:srgbClr val="272C37"/>
                </a:solidFill>
                <a:effectLst/>
                <a:latin typeface="Roboto" panose="02000000000000000000" pitchFamily="2" charset="0"/>
              </a:rPr>
              <a:t>16. Explain the difference between alpha testing and beta testing.</a:t>
            </a:r>
          </a:p>
          <a:p>
            <a:pPr algn="l"/>
            <a:r>
              <a:rPr lang="en-US" b="0" i="0" dirty="0">
                <a:solidFill>
                  <a:srgbClr val="51565E"/>
                </a:solidFill>
                <a:effectLst/>
                <a:latin typeface="Roboto" panose="02000000000000000000" pitchFamily="2" charset="0"/>
              </a:rPr>
              <a:t>Alpha testing is at the developer’s site before release. Potential clients conduct beta testing at their websites.</a:t>
            </a:r>
          </a:p>
          <a:p>
            <a:pPr algn="l"/>
            <a:endParaRPr lang="en-US" b="0" i="0" dirty="0">
              <a:solidFill>
                <a:srgbClr val="51565E"/>
              </a:solidFill>
              <a:effectLst/>
              <a:latin typeface="Roboto" panose="02000000000000000000" pitchFamily="2" charset="0"/>
            </a:endParaRPr>
          </a:p>
          <a:p>
            <a:pPr algn="l"/>
            <a:r>
              <a:rPr lang="en-US" b="0" i="0" dirty="0">
                <a:solidFill>
                  <a:srgbClr val="272C37"/>
                </a:solidFill>
                <a:effectLst/>
                <a:latin typeface="Roboto" panose="02000000000000000000" pitchFamily="2" charset="0"/>
              </a:rPr>
              <a:t>17. What’s the difference between verification and validation?</a:t>
            </a:r>
          </a:p>
          <a:p>
            <a:pPr algn="l"/>
            <a:r>
              <a:rPr lang="en-US" b="0" i="0" dirty="0">
                <a:solidFill>
                  <a:srgbClr val="51565E"/>
                </a:solidFill>
                <a:effectLst/>
                <a:latin typeface="Roboto" panose="02000000000000000000" pitchFamily="2" charset="0"/>
              </a:rPr>
              <a:t>Verification evaluates the software at the development phase, ascertaining whether or not a product meets the expected requirements. On the other hand, validation evaluates the software after the development phase, making it sure it meets the requirements of the customer.</a:t>
            </a:r>
          </a:p>
          <a:p>
            <a:pPr algn="l"/>
            <a:endParaRPr lang="en-US" dirty="0">
              <a:solidFill>
                <a:srgbClr val="51565E"/>
              </a:solidFill>
              <a:latin typeface="Roboto" panose="02000000000000000000" pitchFamily="2" charset="0"/>
            </a:endParaRPr>
          </a:p>
          <a:p>
            <a:pPr algn="l"/>
            <a:r>
              <a:rPr lang="en-US" b="0" i="0" dirty="0">
                <a:solidFill>
                  <a:srgbClr val="272C37"/>
                </a:solidFill>
                <a:effectLst/>
                <a:latin typeface="Roboto" panose="02000000000000000000" pitchFamily="2" charset="0"/>
              </a:rPr>
              <a:t>18. What’s a testbed?</a:t>
            </a:r>
          </a:p>
          <a:p>
            <a:pPr algn="l"/>
            <a:r>
              <a:rPr lang="en-US" b="0" i="0" dirty="0">
                <a:solidFill>
                  <a:srgbClr val="51565E"/>
                </a:solidFill>
                <a:effectLst/>
                <a:latin typeface="Roboto" panose="02000000000000000000" pitchFamily="2" charset="0"/>
              </a:rPr>
              <a:t>It’s not furniture. A testbed is an environment used for testing an application, including the hardware as well as any software needed to run the program to be tested.</a:t>
            </a:r>
          </a:p>
          <a:p>
            <a:pPr algn="l"/>
            <a:endParaRPr lang="en-US" b="0" i="0" dirty="0">
              <a:solidFill>
                <a:srgbClr val="51565E"/>
              </a:solidFill>
              <a:effectLst/>
              <a:latin typeface="Roboto" panose="02000000000000000000" pitchFamily="2" charset="0"/>
            </a:endParaRPr>
          </a:p>
        </p:txBody>
      </p:sp>
    </p:spTree>
    <p:extLst>
      <p:ext uri="{BB962C8B-B14F-4D97-AF65-F5344CB8AC3E}">
        <p14:creationId xmlns:p14="http://schemas.microsoft.com/office/powerpoint/2010/main" val="26351254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89B22B5-2929-026F-A57F-03814E1D4ED7}"/>
              </a:ext>
            </a:extLst>
          </p:cNvPr>
          <p:cNvSpPr txBox="1"/>
          <p:nvPr/>
        </p:nvSpPr>
        <p:spPr>
          <a:xfrm>
            <a:off x="457199" y="-356651"/>
            <a:ext cx="11504645" cy="6463308"/>
          </a:xfrm>
          <a:prstGeom prst="rect">
            <a:avLst/>
          </a:prstGeom>
          <a:noFill/>
        </p:spPr>
        <p:txBody>
          <a:bodyPr wrap="square">
            <a:spAutoFit/>
          </a:bodyPr>
          <a:lstStyle/>
          <a:p>
            <a:pPr algn="l"/>
            <a:endParaRPr lang="en-US" b="0" i="0" dirty="0">
              <a:solidFill>
                <a:srgbClr val="272C37"/>
              </a:solidFill>
              <a:effectLst/>
              <a:latin typeface="Roboto" panose="02000000000000000000" pitchFamily="2" charset="0"/>
            </a:endParaRPr>
          </a:p>
          <a:p>
            <a:pPr algn="l"/>
            <a:endParaRPr lang="en-US" dirty="0">
              <a:solidFill>
                <a:srgbClr val="272C37"/>
              </a:solidFill>
              <a:latin typeface="Roboto" panose="02000000000000000000" pitchFamily="2" charset="0"/>
            </a:endParaRPr>
          </a:p>
          <a:p>
            <a:pPr algn="l"/>
            <a:r>
              <a:rPr lang="en-US" b="0" i="0" dirty="0">
                <a:solidFill>
                  <a:srgbClr val="272C37"/>
                </a:solidFill>
                <a:effectLst/>
                <a:latin typeface="Roboto" panose="02000000000000000000" pitchFamily="2" charset="0"/>
              </a:rPr>
              <a:t>19. What is Sanity testing?</a:t>
            </a:r>
          </a:p>
          <a:p>
            <a:pPr algn="l"/>
            <a:r>
              <a:rPr lang="en-US" b="0" i="0" dirty="0">
                <a:solidFill>
                  <a:srgbClr val="51565E"/>
                </a:solidFill>
                <a:effectLst/>
                <a:latin typeface="Roboto" panose="02000000000000000000" pitchFamily="2" charset="0"/>
              </a:rPr>
              <a:t>Sanity testing is testing done at the release level to test the main functionalities. It’s also considered an aspect of regression testing.</a:t>
            </a:r>
          </a:p>
          <a:p>
            <a:pPr algn="l"/>
            <a:endParaRPr lang="en-US" b="0" i="0" dirty="0">
              <a:solidFill>
                <a:srgbClr val="51565E"/>
              </a:solidFill>
              <a:effectLst/>
              <a:latin typeface="Roboto" panose="02000000000000000000" pitchFamily="2" charset="0"/>
            </a:endParaRPr>
          </a:p>
          <a:p>
            <a:pPr algn="l"/>
            <a:r>
              <a:rPr lang="en-US" b="0" i="0" dirty="0">
                <a:solidFill>
                  <a:srgbClr val="272C37"/>
                </a:solidFill>
                <a:effectLst/>
                <a:latin typeface="Roboto" panose="02000000000000000000" pitchFamily="2" charset="0"/>
              </a:rPr>
              <a:t>20. When should developers implement configuration management procedures?</a:t>
            </a:r>
          </a:p>
          <a:p>
            <a:pPr algn="l"/>
            <a:r>
              <a:rPr lang="en-US" b="0" i="0" dirty="0">
                <a:solidFill>
                  <a:srgbClr val="51565E"/>
                </a:solidFill>
                <a:effectLst/>
                <a:latin typeface="Roboto" panose="02000000000000000000" pitchFamily="2" charset="0"/>
              </a:rPr>
              <a:t>This should be done during test planning.</a:t>
            </a:r>
          </a:p>
          <a:p>
            <a:pPr algn="l"/>
            <a:endParaRPr lang="en-US" b="0" i="0" dirty="0">
              <a:solidFill>
                <a:srgbClr val="51565E"/>
              </a:solidFill>
              <a:effectLst/>
              <a:latin typeface="Roboto" panose="02000000000000000000" pitchFamily="2" charset="0"/>
            </a:endParaRPr>
          </a:p>
          <a:p>
            <a:pPr algn="l"/>
            <a:r>
              <a:rPr lang="en-US" b="0" i="0" dirty="0">
                <a:solidFill>
                  <a:srgbClr val="272C37"/>
                </a:solidFill>
                <a:effectLst/>
                <a:latin typeface="Roboto" panose="02000000000000000000" pitchFamily="2" charset="0"/>
              </a:rPr>
              <a:t>21. List the four different test levels</a:t>
            </a:r>
          </a:p>
          <a:p>
            <a:pPr algn="l"/>
            <a:r>
              <a:rPr lang="en-US" b="0" i="0" dirty="0">
                <a:solidFill>
                  <a:srgbClr val="51565E"/>
                </a:solidFill>
                <a:effectLst/>
                <a:latin typeface="Roboto" panose="02000000000000000000" pitchFamily="2" charset="0"/>
              </a:rPr>
              <a:t>The four levels are:</a:t>
            </a:r>
          </a:p>
          <a:p>
            <a:pPr algn="l">
              <a:buFont typeface="Arial" panose="020B0604020202020204" pitchFamily="34" charset="0"/>
              <a:buChar char="•"/>
            </a:pPr>
            <a:r>
              <a:rPr lang="en-US" b="0" i="0" dirty="0">
                <a:solidFill>
                  <a:srgbClr val="51565E"/>
                </a:solidFill>
                <a:effectLst/>
                <a:latin typeface="Roboto" panose="02000000000000000000" pitchFamily="2" charset="0"/>
              </a:rPr>
              <a:t>Unit/component/program/module testing</a:t>
            </a:r>
          </a:p>
          <a:p>
            <a:pPr algn="l">
              <a:buFont typeface="Arial" panose="020B0604020202020204" pitchFamily="34" charset="0"/>
              <a:buChar char="•"/>
            </a:pPr>
            <a:r>
              <a:rPr lang="en-US" b="0" i="0" dirty="0">
                <a:solidFill>
                  <a:srgbClr val="51565E"/>
                </a:solidFill>
                <a:effectLst/>
                <a:latin typeface="Roboto" panose="02000000000000000000" pitchFamily="2" charset="0"/>
              </a:rPr>
              <a:t>Integration testing</a:t>
            </a:r>
          </a:p>
          <a:p>
            <a:pPr algn="l">
              <a:buFont typeface="Arial" panose="020B0604020202020204" pitchFamily="34" charset="0"/>
              <a:buChar char="•"/>
            </a:pPr>
            <a:r>
              <a:rPr lang="en-US" b="0" i="0" dirty="0">
                <a:solidFill>
                  <a:srgbClr val="51565E"/>
                </a:solidFill>
                <a:effectLst/>
                <a:latin typeface="Roboto" panose="02000000000000000000" pitchFamily="2" charset="0"/>
              </a:rPr>
              <a:t>System testing</a:t>
            </a:r>
          </a:p>
          <a:p>
            <a:pPr algn="l">
              <a:buFont typeface="Arial" panose="020B0604020202020204" pitchFamily="34" charset="0"/>
              <a:buChar char="•"/>
            </a:pPr>
            <a:r>
              <a:rPr lang="en-US" b="0" i="0" dirty="0">
                <a:solidFill>
                  <a:srgbClr val="51565E"/>
                </a:solidFill>
                <a:effectLst/>
                <a:latin typeface="Roboto" panose="02000000000000000000" pitchFamily="2" charset="0"/>
              </a:rPr>
              <a:t>Acceptance testing</a:t>
            </a:r>
          </a:p>
          <a:p>
            <a:pPr algn="l">
              <a:buFont typeface="Arial" panose="020B0604020202020204" pitchFamily="34" charset="0"/>
              <a:buChar char="•"/>
            </a:pPr>
            <a:endParaRPr lang="en-US" b="0" i="0" dirty="0">
              <a:solidFill>
                <a:srgbClr val="51565E"/>
              </a:solidFill>
              <a:effectLst/>
              <a:latin typeface="Roboto" panose="02000000000000000000" pitchFamily="2" charset="0"/>
            </a:endParaRPr>
          </a:p>
          <a:p>
            <a:pPr algn="l"/>
            <a:r>
              <a:rPr lang="en-US" b="0" i="0" dirty="0">
                <a:solidFill>
                  <a:srgbClr val="272C37"/>
                </a:solidFill>
                <a:effectLst/>
                <a:latin typeface="Roboto" panose="02000000000000000000" pitchFamily="2" charset="0"/>
              </a:rPr>
              <a:t>22. What’s the difference between a bug and a defect?</a:t>
            </a:r>
          </a:p>
          <a:p>
            <a:pPr algn="l"/>
            <a:r>
              <a:rPr lang="en-US" b="0" i="0" dirty="0">
                <a:solidFill>
                  <a:srgbClr val="51565E"/>
                </a:solidFill>
                <a:effectLst/>
                <a:latin typeface="Roboto" panose="02000000000000000000" pitchFamily="2" charset="0"/>
              </a:rPr>
              <a:t>A bug is a fault in the software that’s detected during testing time, while a defect is a variance between expected results and actual results, detected by the developer after the product goes live.</a:t>
            </a:r>
          </a:p>
          <a:p>
            <a:pPr algn="l"/>
            <a:endParaRPr lang="en-US" b="0" i="0" dirty="0">
              <a:solidFill>
                <a:srgbClr val="51565E"/>
              </a:solidFill>
              <a:effectLst/>
              <a:latin typeface="Roboto" panose="02000000000000000000" pitchFamily="2" charset="0"/>
            </a:endParaRPr>
          </a:p>
          <a:p>
            <a:pPr algn="l"/>
            <a:r>
              <a:rPr lang="en-US" b="0" i="0" dirty="0">
                <a:solidFill>
                  <a:srgbClr val="272C37"/>
                </a:solidFill>
                <a:effectLst/>
                <a:latin typeface="Roboto" panose="02000000000000000000" pitchFamily="2" charset="0"/>
              </a:rPr>
              <a:t>23. What about the difference between an error and a failure?</a:t>
            </a:r>
          </a:p>
          <a:p>
            <a:pPr algn="l"/>
            <a:r>
              <a:rPr lang="en-US" b="0" i="0" dirty="0">
                <a:solidFill>
                  <a:srgbClr val="51565E"/>
                </a:solidFill>
                <a:effectLst/>
                <a:latin typeface="Roboto" panose="02000000000000000000" pitchFamily="2" charset="0"/>
              </a:rPr>
              <a:t>If a program can’t run or be compiled during development, it’s an error. If an end-user discovers an issue with the software, it’s a failure.</a:t>
            </a:r>
          </a:p>
        </p:txBody>
      </p:sp>
    </p:spTree>
    <p:extLst>
      <p:ext uri="{BB962C8B-B14F-4D97-AF65-F5344CB8AC3E}">
        <p14:creationId xmlns:p14="http://schemas.microsoft.com/office/powerpoint/2010/main" val="29389786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8CFCBD9-04CE-70F5-A4C1-84386BEC06F5}"/>
              </a:ext>
            </a:extLst>
          </p:cNvPr>
          <p:cNvSpPr txBox="1"/>
          <p:nvPr/>
        </p:nvSpPr>
        <p:spPr>
          <a:xfrm>
            <a:off x="233265" y="-218152"/>
            <a:ext cx="11793894" cy="5909310"/>
          </a:xfrm>
          <a:prstGeom prst="rect">
            <a:avLst/>
          </a:prstGeom>
          <a:noFill/>
        </p:spPr>
        <p:txBody>
          <a:bodyPr wrap="square">
            <a:spAutoFit/>
          </a:bodyPr>
          <a:lstStyle/>
          <a:p>
            <a:pPr algn="l"/>
            <a:endParaRPr lang="en-US" b="0" i="0" dirty="0">
              <a:solidFill>
                <a:srgbClr val="272C37"/>
              </a:solidFill>
              <a:effectLst/>
              <a:latin typeface="Roboto" panose="02000000000000000000" pitchFamily="2" charset="0"/>
            </a:endParaRPr>
          </a:p>
          <a:p>
            <a:pPr algn="l"/>
            <a:endParaRPr lang="en-US" b="0" i="0" dirty="0">
              <a:solidFill>
                <a:srgbClr val="272C37"/>
              </a:solidFill>
              <a:effectLst/>
              <a:latin typeface="Roboto" panose="02000000000000000000" pitchFamily="2" charset="0"/>
            </a:endParaRPr>
          </a:p>
          <a:p>
            <a:pPr algn="l"/>
            <a:r>
              <a:rPr lang="en-US" b="0" i="0" dirty="0">
                <a:solidFill>
                  <a:srgbClr val="272C37"/>
                </a:solidFill>
                <a:effectLst/>
                <a:latin typeface="Roboto" panose="02000000000000000000" pitchFamily="2" charset="0"/>
              </a:rPr>
              <a:t>24. What’s GUI testing?</a:t>
            </a:r>
          </a:p>
          <a:p>
            <a:pPr algn="l"/>
            <a:r>
              <a:rPr lang="en-US" b="0" i="0" dirty="0">
                <a:solidFill>
                  <a:srgbClr val="51565E"/>
                </a:solidFill>
                <a:effectLst/>
                <a:latin typeface="Roboto" panose="02000000000000000000" pitchFamily="2" charset="0"/>
              </a:rPr>
              <a:t>This tests the interface between the software and the end-user. Short for Graphics User Interface.</a:t>
            </a:r>
          </a:p>
          <a:p>
            <a:pPr algn="l"/>
            <a:endParaRPr lang="en-US" b="0" i="0" dirty="0">
              <a:solidFill>
                <a:srgbClr val="51565E"/>
              </a:solidFill>
              <a:effectLst/>
              <a:latin typeface="Roboto" panose="02000000000000000000" pitchFamily="2" charset="0"/>
            </a:endParaRPr>
          </a:p>
          <a:p>
            <a:pPr algn="l"/>
            <a:r>
              <a:rPr lang="en-US" b="0" i="0" dirty="0">
                <a:solidFill>
                  <a:srgbClr val="272C37"/>
                </a:solidFill>
                <a:effectLst/>
                <a:latin typeface="Roboto" panose="02000000000000000000" pitchFamily="2" charset="0"/>
              </a:rPr>
              <a:t>25. When should testing end?</a:t>
            </a:r>
          </a:p>
          <a:p>
            <a:pPr algn="l"/>
            <a:r>
              <a:rPr lang="en-US" b="0" i="0" dirty="0">
                <a:solidFill>
                  <a:srgbClr val="51565E"/>
                </a:solidFill>
                <a:effectLst/>
                <a:latin typeface="Roboto" panose="02000000000000000000" pitchFamily="2" charset="0"/>
              </a:rPr>
              <a:t>There are a few criteria for ending testing:</a:t>
            </a:r>
          </a:p>
          <a:p>
            <a:pPr algn="l">
              <a:buFont typeface="Arial" panose="020B0604020202020204" pitchFamily="34" charset="0"/>
              <a:buChar char="•"/>
            </a:pPr>
            <a:r>
              <a:rPr lang="en-US" b="0" i="0" dirty="0">
                <a:solidFill>
                  <a:srgbClr val="51565E"/>
                </a:solidFill>
                <a:effectLst/>
                <a:latin typeface="Roboto" panose="02000000000000000000" pitchFamily="2" charset="0"/>
              </a:rPr>
              <a:t>The bug rate has fallen below an agreed-upon level</a:t>
            </a:r>
          </a:p>
          <a:p>
            <a:pPr algn="l">
              <a:buFont typeface="Arial" panose="020B0604020202020204" pitchFamily="34" charset="0"/>
              <a:buChar char="•"/>
            </a:pPr>
            <a:r>
              <a:rPr lang="en-US" b="0" i="0" dirty="0">
                <a:solidFill>
                  <a:srgbClr val="51565E"/>
                </a:solidFill>
                <a:effectLst/>
                <a:latin typeface="Roboto" panose="02000000000000000000" pitchFamily="2" charset="0"/>
              </a:rPr>
              <a:t>The testing or release deadlines have arrived</a:t>
            </a:r>
          </a:p>
          <a:p>
            <a:pPr algn="l">
              <a:buFont typeface="Arial" panose="020B0604020202020204" pitchFamily="34" charset="0"/>
              <a:buChar char="•"/>
            </a:pPr>
            <a:r>
              <a:rPr lang="en-US" b="0" i="0" dirty="0">
                <a:solidFill>
                  <a:srgbClr val="51565E"/>
                </a:solidFill>
                <a:effectLst/>
                <a:latin typeface="Roboto" panose="02000000000000000000" pitchFamily="2" charset="0"/>
              </a:rPr>
              <a:t>The testing budget is out of funds</a:t>
            </a:r>
          </a:p>
          <a:p>
            <a:pPr algn="l">
              <a:buFont typeface="Arial" panose="020B0604020202020204" pitchFamily="34" charset="0"/>
              <a:buChar char="•"/>
            </a:pPr>
            <a:r>
              <a:rPr lang="en-US" b="0" i="0" dirty="0">
                <a:solidFill>
                  <a:srgbClr val="51565E"/>
                </a:solidFill>
                <a:effectLst/>
                <a:latin typeface="Roboto" panose="02000000000000000000" pitchFamily="2" charset="0"/>
              </a:rPr>
              <a:t>A certain percentage of test cases have passed</a:t>
            </a:r>
          </a:p>
          <a:p>
            <a:pPr algn="l">
              <a:buFont typeface="Arial" panose="020B0604020202020204" pitchFamily="34" charset="0"/>
              <a:buChar char="•"/>
            </a:pPr>
            <a:r>
              <a:rPr lang="en-US" b="0" i="0" dirty="0">
                <a:solidFill>
                  <a:srgbClr val="51565E"/>
                </a:solidFill>
                <a:effectLst/>
                <a:latin typeface="Roboto" panose="02000000000000000000" pitchFamily="2" charset="0"/>
              </a:rPr>
              <a:t>The alpha or beta testing periods have ended</a:t>
            </a:r>
          </a:p>
          <a:p>
            <a:pPr algn="l">
              <a:buFont typeface="Arial" panose="020B0604020202020204" pitchFamily="34" charset="0"/>
              <a:buChar char="•"/>
            </a:pPr>
            <a:r>
              <a:rPr lang="en-US" b="0" i="0" dirty="0">
                <a:solidFill>
                  <a:srgbClr val="51565E"/>
                </a:solidFill>
                <a:effectLst/>
                <a:latin typeface="Roboto" panose="02000000000000000000" pitchFamily="2" charset="0"/>
              </a:rPr>
              <a:t>Code, functionality, or requirements coverage have been met at a declared point</a:t>
            </a:r>
          </a:p>
          <a:p>
            <a:pPr algn="l"/>
            <a:endParaRPr lang="en-US" b="0" i="0" dirty="0">
              <a:solidFill>
                <a:srgbClr val="51565E"/>
              </a:solidFill>
              <a:effectLst/>
              <a:latin typeface="Roboto" panose="02000000000000000000" pitchFamily="2" charset="0"/>
            </a:endParaRPr>
          </a:p>
          <a:p>
            <a:pPr algn="l"/>
            <a:r>
              <a:rPr lang="en-US" b="0" i="0" dirty="0">
                <a:solidFill>
                  <a:srgbClr val="272C37"/>
                </a:solidFill>
                <a:effectLst/>
                <a:latin typeface="Roboto" panose="02000000000000000000" pitchFamily="2" charset="0"/>
              </a:rPr>
              <a:t>26. Why is Software Testing Required?</a:t>
            </a:r>
          </a:p>
          <a:p>
            <a:pPr algn="l"/>
            <a:r>
              <a:rPr lang="en-US" b="0" i="0" dirty="0">
                <a:solidFill>
                  <a:srgbClr val="51565E"/>
                </a:solidFill>
                <a:effectLst/>
                <a:latin typeface="Roboto" panose="02000000000000000000" pitchFamily="2" charset="0"/>
              </a:rPr>
              <a:t>Software testing is required to ensure the quality and reliability of a software product. </a:t>
            </a:r>
          </a:p>
          <a:p>
            <a:pPr algn="l">
              <a:buFont typeface="Arial" panose="020B0604020202020204" pitchFamily="34" charset="0"/>
              <a:buChar char="•"/>
            </a:pPr>
            <a:r>
              <a:rPr lang="en-US" b="0" i="0" dirty="0">
                <a:solidFill>
                  <a:srgbClr val="51565E"/>
                </a:solidFill>
                <a:effectLst/>
                <a:latin typeface="Roboto" panose="02000000000000000000" pitchFamily="2" charset="0"/>
              </a:rPr>
              <a:t>Testing helps to uncover any bugs, errors, or other issues in the software so that they can be addressed and fixed before the product is released. </a:t>
            </a:r>
          </a:p>
          <a:p>
            <a:pPr algn="l">
              <a:buFont typeface="Arial" panose="020B0604020202020204" pitchFamily="34" charset="0"/>
              <a:buChar char="•"/>
            </a:pPr>
            <a:r>
              <a:rPr lang="en-US" b="0" i="0" dirty="0">
                <a:solidFill>
                  <a:srgbClr val="51565E"/>
                </a:solidFill>
                <a:effectLst/>
                <a:latin typeface="Roboto" panose="02000000000000000000" pitchFamily="2" charset="0"/>
              </a:rPr>
              <a:t>Testing also ensures that the software meets all the requirements specified by the customer and works as expected. </a:t>
            </a:r>
          </a:p>
          <a:p>
            <a:pPr algn="l">
              <a:buFont typeface="Arial" panose="020B0604020202020204" pitchFamily="34" charset="0"/>
              <a:buChar char="•"/>
            </a:pPr>
            <a:r>
              <a:rPr lang="en-US" b="0" i="0" dirty="0">
                <a:solidFill>
                  <a:srgbClr val="51565E"/>
                </a:solidFill>
                <a:effectLst/>
                <a:latin typeface="Roboto" panose="02000000000000000000" pitchFamily="2" charset="0"/>
              </a:rPr>
              <a:t>Finally, testing helps to ensure that the software is secure and can withstand malicious attacks.</a:t>
            </a:r>
          </a:p>
        </p:txBody>
      </p:sp>
    </p:spTree>
    <p:extLst>
      <p:ext uri="{BB962C8B-B14F-4D97-AF65-F5344CB8AC3E}">
        <p14:creationId xmlns:p14="http://schemas.microsoft.com/office/powerpoint/2010/main" val="15485059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A412189-1B27-9D28-8F92-0B3630E38185}"/>
              </a:ext>
            </a:extLst>
          </p:cNvPr>
          <p:cNvSpPr txBox="1"/>
          <p:nvPr/>
        </p:nvSpPr>
        <p:spPr>
          <a:xfrm>
            <a:off x="475861" y="-910649"/>
            <a:ext cx="11579290" cy="7848302"/>
          </a:xfrm>
          <a:prstGeom prst="rect">
            <a:avLst/>
          </a:prstGeom>
          <a:noFill/>
        </p:spPr>
        <p:txBody>
          <a:bodyPr wrap="square">
            <a:spAutoFit/>
          </a:bodyPr>
          <a:lstStyle/>
          <a:p>
            <a:pPr algn="l"/>
            <a:endParaRPr lang="en-US" b="0" i="0" dirty="0">
              <a:solidFill>
                <a:srgbClr val="272C37"/>
              </a:solidFill>
              <a:effectLst/>
              <a:latin typeface="Roboto" panose="02000000000000000000" pitchFamily="2" charset="0"/>
            </a:endParaRPr>
          </a:p>
          <a:p>
            <a:pPr algn="l"/>
            <a:endParaRPr lang="en-US" dirty="0">
              <a:solidFill>
                <a:srgbClr val="272C37"/>
              </a:solidFill>
              <a:latin typeface="Roboto" panose="02000000000000000000" pitchFamily="2" charset="0"/>
            </a:endParaRPr>
          </a:p>
          <a:p>
            <a:pPr algn="l"/>
            <a:endParaRPr lang="en-US" b="0" i="0" dirty="0">
              <a:solidFill>
                <a:srgbClr val="272C37"/>
              </a:solidFill>
              <a:effectLst/>
              <a:latin typeface="Roboto" panose="02000000000000000000" pitchFamily="2" charset="0"/>
            </a:endParaRPr>
          </a:p>
          <a:p>
            <a:pPr algn="l"/>
            <a:r>
              <a:rPr lang="en-US" b="0" i="0" dirty="0">
                <a:solidFill>
                  <a:srgbClr val="272C37"/>
                </a:solidFill>
                <a:effectLst/>
                <a:latin typeface="Roboto" panose="02000000000000000000" pitchFamily="2" charset="0"/>
              </a:rPr>
              <a:t>27. What are the different levels of manual testing?</a:t>
            </a:r>
          </a:p>
          <a:p>
            <a:pPr algn="l"/>
            <a:r>
              <a:rPr lang="en-US" b="0" i="0" dirty="0">
                <a:solidFill>
                  <a:srgbClr val="51565E"/>
                </a:solidFill>
                <a:effectLst/>
                <a:latin typeface="Roboto" panose="02000000000000000000" pitchFamily="2" charset="0"/>
              </a:rPr>
              <a:t>The different levels of manual testing are:</a:t>
            </a:r>
          </a:p>
          <a:p>
            <a:pPr algn="l">
              <a:buFont typeface="Arial" panose="020B0604020202020204" pitchFamily="34" charset="0"/>
              <a:buChar char="•"/>
            </a:pPr>
            <a:r>
              <a:rPr lang="en-US" b="0" i="0" dirty="0">
                <a:solidFill>
                  <a:srgbClr val="51565E"/>
                </a:solidFill>
                <a:effectLst/>
                <a:latin typeface="Roboto" panose="02000000000000000000" pitchFamily="2" charset="0"/>
              </a:rPr>
              <a:t>Unit Testing</a:t>
            </a:r>
          </a:p>
          <a:p>
            <a:pPr algn="l">
              <a:buFont typeface="Arial" panose="020B0604020202020204" pitchFamily="34" charset="0"/>
              <a:buChar char="•"/>
            </a:pPr>
            <a:r>
              <a:rPr lang="en-US" b="0" i="0" dirty="0">
                <a:solidFill>
                  <a:srgbClr val="51565E"/>
                </a:solidFill>
                <a:effectLst/>
                <a:latin typeface="Roboto" panose="02000000000000000000" pitchFamily="2" charset="0"/>
              </a:rPr>
              <a:t>Integration Testing</a:t>
            </a:r>
          </a:p>
          <a:p>
            <a:pPr algn="l">
              <a:buFont typeface="Arial" panose="020B0604020202020204" pitchFamily="34" charset="0"/>
              <a:buChar char="•"/>
            </a:pPr>
            <a:r>
              <a:rPr lang="en-US" b="0" i="0" dirty="0">
                <a:solidFill>
                  <a:srgbClr val="51565E"/>
                </a:solidFill>
                <a:effectLst/>
                <a:latin typeface="Roboto" panose="02000000000000000000" pitchFamily="2" charset="0"/>
              </a:rPr>
              <a:t>System Testing</a:t>
            </a:r>
          </a:p>
          <a:p>
            <a:pPr algn="l">
              <a:buFont typeface="Arial" panose="020B0604020202020204" pitchFamily="34" charset="0"/>
              <a:buChar char="•"/>
            </a:pPr>
            <a:r>
              <a:rPr lang="en-US" b="0" i="0" dirty="0">
                <a:solidFill>
                  <a:srgbClr val="51565E"/>
                </a:solidFill>
                <a:effectLst/>
                <a:latin typeface="Roboto" panose="02000000000000000000" pitchFamily="2" charset="0"/>
              </a:rPr>
              <a:t>User Acceptance Testing</a:t>
            </a:r>
          </a:p>
          <a:p>
            <a:pPr algn="l">
              <a:buFont typeface="Arial" panose="020B0604020202020204" pitchFamily="34" charset="0"/>
              <a:buChar char="•"/>
            </a:pPr>
            <a:r>
              <a:rPr lang="en-US" b="0" i="0" dirty="0">
                <a:solidFill>
                  <a:srgbClr val="51565E"/>
                </a:solidFill>
                <a:effectLst/>
                <a:latin typeface="Roboto" panose="02000000000000000000" pitchFamily="2" charset="0"/>
              </a:rPr>
              <a:t>Performance Testing</a:t>
            </a:r>
          </a:p>
          <a:p>
            <a:pPr algn="l">
              <a:buFont typeface="Arial" panose="020B0604020202020204" pitchFamily="34" charset="0"/>
              <a:buChar char="•"/>
            </a:pPr>
            <a:r>
              <a:rPr lang="en-US" b="0" i="0" dirty="0">
                <a:solidFill>
                  <a:srgbClr val="51565E"/>
                </a:solidFill>
                <a:effectLst/>
                <a:latin typeface="Roboto" panose="02000000000000000000" pitchFamily="2" charset="0"/>
              </a:rPr>
              <a:t>Security Testing</a:t>
            </a:r>
          </a:p>
          <a:p>
            <a:pPr algn="l">
              <a:buFont typeface="Arial" panose="020B0604020202020204" pitchFamily="34" charset="0"/>
              <a:buChar char="•"/>
            </a:pPr>
            <a:r>
              <a:rPr lang="en-US" b="0" i="0" dirty="0">
                <a:solidFill>
                  <a:srgbClr val="51565E"/>
                </a:solidFill>
                <a:effectLst/>
                <a:latin typeface="Roboto" panose="02000000000000000000" pitchFamily="2" charset="0"/>
              </a:rPr>
              <a:t>Compatibility Testing</a:t>
            </a:r>
          </a:p>
          <a:p>
            <a:pPr algn="l">
              <a:buFont typeface="Arial" panose="020B0604020202020204" pitchFamily="34" charset="0"/>
              <a:buChar char="•"/>
            </a:pPr>
            <a:r>
              <a:rPr lang="en-US" b="0" i="0" dirty="0">
                <a:solidFill>
                  <a:srgbClr val="51565E"/>
                </a:solidFill>
                <a:effectLst/>
                <a:latin typeface="Roboto" panose="02000000000000000000" pitchFamily="2" charset="0"/>
              </a:rPr>
              <a:t>Usability Testing</a:t>
            </a:r>
          </a:p>
          <a:p>
            <a:pPr algn="l">
              <a:buFont typeface="Arial" panose="020B0604020202020204" pitchFamily="34" charset="0"/>
              <a:buChar char="•"/>
            </a:pPr>
            <a:r>
              <a:rPr lang="en-US" b="0" i="0" dirty="0">
                <a:solidFill>
                  <a:srgbClr val="51565E"/>
                </a:solidFill>
                <a:effectLst/>
                <a:latin typeface="Roboto" panose="02000000000000000000" pitchFamily="2" charset="0"/>
              </a:rPr>
              <a:t>Installation Testing</a:t>
            </a:r>
          </a:p>
          <a:p>
            <a:pPr algn="l">
              <a:buFont typeface="Arial" panose="020B0604020202020204" pitchFamily="34" charset="0"/>
              <a:buChar char="•"/>
            </a:pPr>
            <a:r>
              <a:rPr lang="en-US" b="0" i="0" dirty="0">
                <a:solidFill>
                  <a:srgbClr val="51565E"/>
                </a:solidFill>
                <a:effectLst/>
                <a:latin typeface="Roboto" panose="02000000000000000000" pitchFamily="2" charset="0"/>
              </a:rPr>
              <a:t>Smoke testing</a:t>
            </a:r>
          </a:p>
          <a:p>
            <a:pPr algn="l">
              <a:buFont typeface="Arial" panose="020B0604020202020204" pitchFamily="34" charset="0"/>
              <a:buChar char="•"/>
            </a:pPr>
            <a:r>
              <a:rPr lang="en-US" b="0" i="0" dirty="0">
                <a:solidFill>
                  <a:srgbClr val="51565E"/>
                </a:solidFill>
                <a:effectLst/>
                <a:latin typeface="Roboto" panose="02000000000000000000" pitchFamily="2" charset="0"/>
              </a:rPr>
              <a:t>Sanity testing</a:t>
            </a:r>
          </a:p>
          <a:p>
            <a:pPr algn="l">
              <a:buFont typeface="Arial" panose="020B0604020202020204" pitchFamily="34" charset="0"/>
              <a:buChar char="•"/>
            </a:pPr>
            <a:r>
              <a:rPr lang="en-US" b="0" i="0" dirty="0">
                <a:solidFill>
                  <a:srgbClr val="51565E"/>
                </a:solidFill>
                <a:effectLst/>
                <a:latin typeface="Roboto" panose="02000000000000000000" pitchFamily="2" charset="0"/>
              </a:rPr>
              <a:t>Regression Testing</a:t>
            </a:r>
          </a:p>
          <a:p>
            <a:pPr algn="l">
              <a:buFont typeface="Arial" panose="020B0604020202020204" pitchFamily="34" charset="0"/>
              <a:buChar char="•"/>
            </a:pPr>
            <a:endParaRPr lang="en-US" b="0" i="0" dirty="0">
              <a:solidFill>
                <a:srgbClr val="51565E"/>
              </a:solidFill>
              <a:effectLst/>
              <a:latin typeface="Roboto" panose="02000000000000000000" pitchFamily="2" charset="0"/>
            </a:endParaRPr>
          </a:p>
          <a:p>
            <a:pPr algn="l"/>
            <a:r>
              <a:rPr lang="en-US" b="0" i="0" dirty="0">
                <a:solidFill>
                  <a:srgbClr val="272C37"/>
                </a:solidFill>
                <a:effectLst/>
                <a:latin typeface="Roboto" panose="02000000000000000000" pitchFamily="2" charset="0"/>
              </a:rPr>
              <a:t>28. Explain the procedure for manual testing?</a:t>
            </a:r>
          </a:p>
          <a:p>
            <a:pPr algn="l"/>
            <a:r>
              <a:rPr lang="en-US" b="0" i="0" dirty="0">
                <a:solidFill>
                  <a:srgbClr val="51565E"/>
                </a:solidFill>
                <a:effectLst/>
                <a:latin typeface="Roboto" panose="02000000000000000000" pitchFamily="2" charset="0"/>
              </a:rPr>
              <a:t>Manual testing is a process of identifying bugs and errors in a software product without the use of automated tools. The procedure for manual testing is as follows:</a:t>
            </a:r>
          </a:p>
          <a:p>
            <a:pPr algn="l">
              <a:buFont typeface="Arial" panose="020B0604020202020204" pitchFamily="34" charset="0"/>
              <a:buChar char="•"/>
            </a:pPr>
            <a:r>
              <a:rPr lang="en-US" b="0" i="0" dirty="0">
                <a:solidFill>
                  <a:srgbClr val="51565E"/>
                </a:solidFill>
                <a:effectLst/>
                <a:latin typeface="Roboto" panose="02000000000000000000" pitchFamily="2" charset="0"/>
              </a:rPr>
              <a:t>Identify the scope of testing: The first step of manual testing is to identify the scope of testing. The range could be a specific module, functionality, feature, or end-to-end system.</a:t>
            </a:r>
          </a:p>
          <a:p>
            <a:pPr algn="l">
              <a:buFont typeface="Arial" panose="020B0604020202020204" pitchFamily="34" charset="0"/>
              <a:buChar char="•"/>
            </a:pPr>
            <a:r>
              <a:rPr lang="en-US" b="0" i="0" dirty="0">
                <a:solidFill>
                  <a:srgbClr val="51565E"/>
                </a:solidFill>
                <a:effectLst/>
                <a:latin typeface="Roboto" panose="02000000000000000000" pitchFamily="2" charset="0"/>
              </a:rPr>
              <a:t>Design test cases: The next step is to design test cases based on the identified scope. The test cases should include test scenarios, data, expected results, and all other details necessary to perform the tests.</a:t>
            </a:r>
          </a:p>
          <a:p>
            <a:pPr algn="l">
              <a:buFont typeface="Arial" panose="020B0604020202020204" pitchFamily="34" charset="0"/>
              <a:buChar char="•"/>
            </a:pPr>
            <a:r>
              <a:rPr lang="en-US" b="0" i="0" dirty="0">
                <a:solidFill>
                  <a:srgbClr val="51565E"/>
                </a:solidFill>
                <a:effectLst/>
                <a:latin typeface="Roboto" panose="02000000000000000000" pitchFamily="2" charset="0"/>
              </a:rPr>
              <a:t>Execute the test cases: After designing the test cases, the testers execute them to find any discrepancies between the expected and actual results.</a:t>
            </a:r>
          </a:p>
          <a:p>
            <a:pPr algn="l">
              <a:buFont typeface="Arial" panose="020B0604020202020204" pitchFamily="34" charset="0"/>
              <a:buChar char="•"/>
            </a:pPr>
            <a:r>
              <a:rPr lang="en-US" b="0" i="0" dirty="0">
                <a:solidFill>
                  <a:srgbClr val="51565E"/>
                </a:solidFill>
                <a:effectLst/>
                <a:latin typeface="Roboto" panose="02000000000000000000" pitchFamily="2" charset="0"/>
              </a:rPr>
              <a:t>Record the results: While performing the tests, the testers should record the results for further analysis.</a:t>
            </a:r>
          </a:p>
        </p:txBody>
      </p:sp>
    </p:spTree>
    <p:extLst>
      <p:ext uri="{BB962C8B-B14F-4D97-AF65-F5344CB8AC3E}">
        <p14:creationId xmlns:p14="http://schemas.microsoft.com/office/powerpoint/2010/main" val="31125098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E90B3DC3-0A23-3713-4C2A-E1929AC366E1}"/>
              </a:ext>
            </a:extLst>
          </p:cNvPr>
          <p:cNvSpPr txBox="1"/>
          <p:nvPr/>
        </p:nvSpPr>
        <p:spPr>
          <a:xfrm>
            <a:off x="214604" y="1028343"/>
            <a:ext cx="11977396" cy="4801314"/>
          </a:xfrm>
          <a:prstGeom prst="rect">
            <a:avLst/>
          </a:prstGeom>
          <a:noFill/>
        </p:spPr>
        <p:txBody>
          <a:bodyPr wrap="square">
            <a:spAutoFit/>
          </a:bodyPr>
          <a:lstStyle/>
          <a:p>
            <a:pPr algn="l"/>
            <a:r>
              <a:rPr lang="en-US" b="0" i="0" dirty="0">
                <a:solidFill>
                  <a:srgbClr val="272C37"/>
                </a:solidFill>
                <a:effectLst/>
                <a:latin typeface="Roboto" panose="02000000000000000000" pitchFamily="2" charset="0"/>
              </a:rPr>
              <a:t>29. What is the test case?</a:t>
            </a:r>
          </a:p>
          <a:p>
            <a:pPr algn="l"/>
            <a:r>
              <a:rPr lang="en-US" b="0" i="0" dirty="0">
                <a:solidFill>
                  <a:srgbClr val="51565E"/>
                </a:solidFill>
                <a:effectLst/>
                <a:latin typeface="Roboto" panose="02000000000000000000" pitchFamily="2" charset="0"/>
              </a:rPr>
              <a:t>A test case is a set of conditions or variables under which a tester will determine whether a software system or one of its features is working as it was originally established for it to do. It may take the form of input, action, or environmental conditions. In addition, a test case includes requirements, test steps, verification steps, prerequisites, outputs, and actual results.</a:t>
            </a:r>
          </a:p>
          <a:p>
            <a:pPr algn="l"/>
            <a:endParaRPr lang="en-US" b="0" i="0" dirty="0">
              <a:solidFill>
                <a:srgbClr val="51565E"/>
              </a:solidFill>
              <a:effectLst/>
              <a:latin typeface="Roboto" panose="02000000000000000000" pitchFamily="2" charset="0"/>
            </a:endParaRPr>
          </a:p>
          <a:p>
            <a:pPr algn="l"/>
            <a:r>
              <a:rPr lang="en-US" b="0" i="0" dirty="0">
                <a:solidFill>
                  <a:srgbClr val="272C37"/>
                </a:solidFill>
                <a:effectLst/>
                <a:latin typeface="Roboto" panose="02000000000000000000" pitchFamily="2" charset="0"/>
              </a:rPr>
              <a:t>30. What's the role of documentation in Manual Testing?</a:t>
            </a:r>
          </a:p>
          <a:p>
            <a:pPr algn="l"/>
            <a:r>
              <a:rPr lang="en-US" b="0" i="0" dirty="0">
                <a:solidFill>
                  <a:srgbClr val="51565E"/>
                </a:solidFill>
                <a:effectLst/>
                <a:latin typeface="Roboto" panose="02000000000000000000" pitchFamily="2" charset="0"/>
              </a:rPr>
              <a:t>Documentation is an integral part of manual testing. It is essential to document all steps taken in the testing process to ensure thorough test coverage and accurate results. Documentation provides an audit trail, which can be used to evaluate past test results and identify areas for improvement. Additionally, it is a reference for other testers who may be unfamiliar with the system or application under test.</a:t>
            </a:r>
          </a:p>
          <a:p>
            <a:pPr algn="l"/>
            <a:endParaRPr lang="en-US" b="0" i="0" dirty="0">
              <a:solidFill>
                <a:srgbClr val="51565E"/>
              </a:solidFill>
              <a:effectLst/>
              <a:latin typeface="Roboto" panose="02000000000000000000" pitchFamily="2" charset="0"/>
            </a:endParaRPr>
          </a:p>
          <a:p>
            <a:pPr algn="l"/>
            <a:r>
              <a:rPr lang="en-US" b="0" i="0" dirty="0">
                <a:solidFill>
                  <a:srgbClr val="272C37"/>
                </a:solidFill>
                <a:effectLst/>
                <a:latin typeface="Roboto" panose="02000000000000000000" pitchFamily="2" charset="0"/>
              </a:rPr>
              <a:t>31. What are the different types of Software testing?</a:t>
            </a:r>
          </a:p>
          <a:p>
            <a:pPr algn="l"/>
            <a:r>
              <a:rPr lang="en-US" b="0" i="0" dirty="0">
                <a:solidFill>
                  <a:srgbClr val="51565E"/>
                </a:solidFill>
                <a:effectLst/>
                <a:latin typeface="Roboto" panose="02000000000000000000" pitchFamily="2" charset="0"/>
              </a:rPr>
              <a:t>Software testing is classified into two main categories. </a:t>
            </a:r>
          </a:p>
          <a:p>
            <a:pPr algn="l">
              <a:buFont typeface="+mj-lt"/>
              <a:buAutoNum type="arabicPeriod"/>
            </a:pPr>
            <a:r>
              <a:rPr lang="en-US" b="0" i="0" dirty="0">
                <a:solidFill>
                  <a:srgbClr val="51565E"/>
                </a:solidFill>
                <a:effectLst/>
                <a:latin typeface="Roboto" panose="02000000000000000000" pitchFamily="2" charset="0"/>
              </a:rPr>
              <a:t>Functional testing</a:t>
            </a:r>
          </a:p>
          <a:p>
            <a:pPr algn="l">
              <a:buFont typeface="+mj-lt"/>
              <a:buAutoNum type="arabicPeriod"/>
            </a:pPr>
            <a:r>
              <a:rPr lang="en-US" b="0" i="0" dirty="0">
                <a:solidFill>
                  <a:srgbClr val="51565E"/>
                </a:solidFill>
                <a:effectLst/>
                <a:latin typeface="Roboto" panose="02000000000000000000" pitchFamily="2" charset="0"/>
              </a:rPr>
              <a:t>Non-Functional testing </a:t>
            </a:r>
          </a:p>
          <a:p>
            <a:pPr algn="l"/>
            <a:endParaRPr lang="en-US" b="0" i="0" dirty="0">
              <a:solidFill>
                <a:srgbClr val="51565E"/>
              </a:solidFill>
              <a:effectLst/>
              <a:latin typeface="Roboto" panose="02000000000000000000" pitchFamily="2" charset="0"/>
            </a:endParaRPr>
          </a:p>
        </p:txBody>
      </p:sp>
    </p:spTree>
    <p:extLst>
      <p:ext uri="{BB962C8B-B14F-4D97-AF65-F5344CB8AC3E}">
        <p14:creationId xmlns:p14="http://schemas.microsoft.com/office/powerpoint/2010/main" val="40662592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1641</TotalTime>
  <Words>2570</Words>
  <Application>Microsoft Office PowerPoint</Application>
  <PresentationFormat>Widescreen</PresentationFormat>
  <Paragraphs>231</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Calibri Light</vt:lpstr>
      <vt:lpstr>Roboto</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Casha Jyothi</dc:creator>
  <cp:lastModifiedBy>chavakula ashajyothi</cp:lastModifiedBy>
  <cp:revision>1</cp:revision>
  <dcterms:created xsi:type="dcterms:W3CDTF">2024-08-15T16:17:19Z</dcterms:created>
  <dcterms:modified xsi:type="dcterms:W3CDTF">2024-10-08T04:30:02Z</dcterms:modified>
</cp:coreProperties>
</file>