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4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E8C13-3008-C74F-9634-66DDBE4233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6304DD7-E040-4CB7-AE5A-81E0E26381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C55371-14B6-97A9-8A9F-A3C9607FE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A4059-5A85-88AD-440C-8AFF84015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1B1310-E459-5ABA-0CC4-A84616E07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841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F5262-87CB-4FAA-0EE1-7C3E72AE5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641A35-E72B-DAA8-1611-877E8C9563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644C17-D76A-632D-1822-0D1C2E07C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2E91AA-6040-D453-3CA2-BF98D83D3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FC07E-55CC-DA06-6AA7-63BDBE77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128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235717-5280-0A60-6CDC-1CC549E790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984B4E-4A4F-32B1-9BA2-78FFD57E6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B2AB3-79E9-925C-B8F3-C27DD9A41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73BAF5-AFB5-A48C-866C-89563DDA5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A5263-5649-7EA5-EE6D-7307B91EF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990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5003E-16AB-BB33-D9FA-3D9420D5B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48A72-1799-2972-C5A9-4FDCA3A777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5236-84ED-C255-CF17-BE583AB15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702013-52A2-B525-4BB2-6E0C40C5E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0E9E3-0774-601E-1C4E-48D54828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812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ECFC-244E-73E4-2149-86C95FD44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926497-5731-16C1-4D2D-F25514BD1C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BAE4B0-9CA8-B6FE-0029-0E9332A08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7FDD6-9F8B-2853-7955-65E510942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3AE00-B5F4-A109-A1F8-EE769B5C2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1120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BFA6E-8F2B-3FF2-39B0-2CB8DB8DA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A03B2F-C46E-3301-5F36-1858618592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AC8498-0C3A-06DD-7803-230B48E5BA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99D339-ECEF-3BCF-D679-644A26240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EF40A3-EBB3-EE0A-C056-F990E1A80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4E815C-C92E-18F7-87B0-69BC1A922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1729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3EA32-568C-007A-FF84-C874B451C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ED15E8-7273-38A1-0D19-0686A9C535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446CF-596D-AB6D-6714-11C893907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AD7C58-27D8-EE8C-4A9C-4127ABC05B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A2B48C-EEEB-6AD5-A93F-88ABDCFE70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8263F08-65CD-4A52-7894-4AE409739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B63F11-A1F9-3088-2A04-B089A26C36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90D8F9-075D-FF00-54D6-CB9AE8038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88270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96C36-9610-4674-BA9B-2376C864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0C1726-95C0-E886-0B98-741FA1E96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3E9B8A-0C17-FDAB-61B2-1C26D3801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8B91D8-AB96-CEB3-BCF3-CD7C00F38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8248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31A94E-7158-2E25-4E17-B42078888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01501E-D8EC-7CCA-BE6E-5EFED8E38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8F3B6-F508-8E95-B945-BDAA144E5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36088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9EA0D-8368-BE27-DCD0-AF19D0389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A273F-C487-458C-B3FB-C3C54D731B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0E512C-370F-0DED-9DBC-B360C3FDB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B1AAEC-76F1-8DB0-2DEA-212F1C0CC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45F49D-C6B1-B68A-AC4B-DB8168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D0F89-4668-2B03-AB43-35896674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05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AB8960-D7CF-0D40-D35E-708437DA4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1ABC57-F28B-10AD-0645-4EAA08E4AC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580DAF-7046-AA0F-F41F-61FC05478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E2E945-A832-E019-FFE2-8BA0ECCDE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1CCEC-0D8D-F326-FA6B-D4B8CF608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9B94A6-9A83-B798-76F0-6F608A63D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298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142FBD5-B213-F0D2-A2CE-A1012C553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108908-47D2-EA14-F17C-B284E33202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25441-04D0-4C6C-759E-B54DFC1FE0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FBC7-3878-4673-ADB8-8A8C3B24CCB9}" type="datetimeFigureOut">
              <a:rPr lang="en-IN" smtClean="0"/>
              <a:t>11-01-2024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6F3A6-B67E-86F0-13C9-AACC01959D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919CE-EBB5-6A3F-71A2-9C77EA6D14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6FEA3-E02F-4709-B95E-6A176C3A667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12000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071864-6A11-8F57-51ED-B4EA0A40CA79}"/>
              </a:ext>
            </a:extLst>
          </p:cNvPr>
          <p:cNvSpPr txBox="1"/>
          <p:nvPr/>
        </p:nvSpPr>
        <p:spPr>
          <a:xfrm>
            <a:off x="1925515" y="1195755"/>
            <a:ext cx="7220682" cy="368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457200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21B9C3B-6DA4-3CE0-3305-D930FECC76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6190" y="2151186"/>
            <a:ext cx="3623518" cy="181414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61139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2ABFC93-3841-CD3D-1BB6-722BAD4975F9}"/>
              </a:ext>
            </a:extLst>
          </p:cNvPr>
          <p:cNvSpPr txBox="1"/>
          <p:nvPr/>
        </p:nvSpPr>
        <p:spPr>
          <a:xfrm>
            <a:off x="720969" y="606669"/>
            <a:ext cx="11298116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IN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		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14397F6-EEB6-FD9E-B0B4-EC39660B4445}"/>
              </a:ext>
            </a:extLst>
          </p:cNvPr>
          <p:cNvSpPr txBox="1"/>
          <p:nvPr/>
        </p:nvSpPr>
        <p:spPr>
          <a:xfrm>
            <a:off x="1046284" y="729762"/>
            <a:ext cx="10424747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 indent="4572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58BD2D3-9AE5-AC21-2CD5-292B850DC8F0}"/>
              </a:ext>
            </a:extLst>
          </p:cNvPr>
          <p:cNvSpPr txBox="1"/>
          <p:nvPr/>
        </p:nvSpPr>
        <p:spPr>
          <a:xfrm>
            <a:off x="1046283" y="506918"/>
            <a:ext cx="10424747" cy="38668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          </a:t>
            </a:r>
            <a:r>
              <a:rPr lang="en-US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APACHE TOMCAT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en-US" b="1" dirty="0">
              <a:solidFill>
                <a:srgbClr val="1F386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Apache Tomcat is an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Open-Source Web Server</a:t>
            </a: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and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Servlet Container.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Tomcat is a Server for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hosting Java Web Applications.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It was developed by the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Apache Software Foundation (ASF).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Apache Tomcat includes tools for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configuration and management.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Tomcat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Supports Java Technologies:</a:t>
            </a:r>
            <a:endParaRPr lang="en-IN" sz="1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Java Servlet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Java Server Pages (JSP)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800100" lvl="1" indent="-342900">
              <a:lnSpc>
                <a:spcPct val="107000"/>
              </a:lnSpc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Java Expression Language (EL)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Java WebSocket.</a:t>
            </a:r>
            <a:endParaRPr lang="en-IN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457200">
              <a:lnSpc>
                <a:spcPct val="107000"/>
              </a:lnSpc>
            </a:pP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475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F2BA3B-8FE4-6900-2758-3C8A03189686}"/>
              </a:ext>
            </a:extLst>
          </p:cNvPr>
          <p:cNvSpPr txBox="1"/>
          <p:nvPr/>
        </p:nvSpPr>
        <p:spPr>
          <a:xfrm>
            <a:off x="914400" y="808892"/>
            <a:ext cx="10594731" cy="3699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           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DC63A5-484D-A85E-E48F-C94738AD3E0A}"/>
              </a:ext>
            </a:extLst>
          </p:cNvPr>
          <p:cNvSpPr txBox="1"/>
          <p:nvPr/>
        </p:nvSpPr>
        <p:spPr>
          <a:xfrm>
            <a:off x="826477" y="703384"/>
            <a:ext cx="10682654" cy="18635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      </a:t>
            </a:r>
            <a:r>
              <a:rPr lang="en-US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APACHE HTTPD </a:t>
            </a:r>
            <a:r>
              <a:rPr lang="en-US" sz="16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VS</a:t>
            </a:r>
            <a:r>
              <a:rPr lang="en-US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TOMCAT</a:t>
            </a: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There are many ways to compare Tomcat vs. the Apache HTTP Server.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Apache web server's primary purpose is to simply serve up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Static content</a:t>
            </a: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(</a:t>
            </a:r>
            <a:r>
              <a:rPr lang="en-US" sz="16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HTML</a:t>
            </a: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, images, audio and text).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Tomcat provides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Dynamic content</a:t>
            </a: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by employing Java-based logic.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799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3C61E18-F96F-C1E3-0A0A-3927DC6A030D}"/>
              </a:ext>
            </a:extLst>
          </p:cNvPr>
          <p:cNvSpPr txBox="1"/>
          <p:nvPr/>
        </p:nvSpPr>
        <p:spPr>
          <a:xfrm>
            <a:off x="624254" y="580293"/>
            <a:ext cx="11201400" cy="374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IN" sz="1800" dirty="0">
                <a:solidFill>
                  <a:srgbClr val="833C0B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				</a:t>
            </a:r>
            <a:endParaRPr lang="en-I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B6EAA9-7E0E-7731-1728-7D761F73430C}"/>
              </a:ext>
            </a:extLst>
          </p:cNvPr>
          <p:cNvSpPr txBox="1"/>
          <p:nvPr/>
        </p:nvSpPr>
        <p:spPr>
          <a:xfrm>
            <a:off x="923192" y="809437"/>
            <a:ext cx="10559562" cy="588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  <a:spcAft>
                <a:spcPts val="800"/>
              </a:spcAft>
            </a:pPr>
            <a:r>
              <a:rPr lang="en-IN" sz="3200" dirty="0">
                <a:solidFill>
                  <a:srgbClr val="1F3864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Gautami" panose="020B0502040204020203" pitchFamily="34" charset="0"/>
              </a:rPr>
              <a:t>	</a:t>
            </a:r>
            <a:endParaRPr lang="en-I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BAD58A-1082-5523-2963-2530F8DD9C6E}"/>
              </a:ext>
            </a:extLst>
          </p:cNvPr>
          <p:cNvSpPr txBox="1"/>
          <p:nvPr/>
        </p:nvSpPr>
        <p:spPr>
          <a:xfrm>
            <a:off x="1008184" y="809437"/>
            <a:ext cx="10559562" cy="25139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</a:t>
            </a:r>
            <a:r>
              <a:rPr lang="en-US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MAIN CONFIGURATION FILES (PRE-REQUISITES)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endParaRPr lang="en-US" sz="1800" b="1" dirty="0">
              <a:solidFill>
                <a:srgbClr val="1F386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628900" lvl="5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Package			: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tomcat 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628900" lvl="5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Configuration Files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/tomcat/bin/conf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628900" lvl="5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Auxiliary Directory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tomcat</a:t>
            </a: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	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628900" lvl="5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Log Files Location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/tomcat/logs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628900" lvl="5" indent="-342900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Service / Daemon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		</a:t>
            </a: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tomcat10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628900" lvl="5" indent="-342900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Ports	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tomcat-8080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92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E13EFFE-7188-C2A4-9E8B-3A141D8AC651}"/>
              </a:ext>
            </a:extLst>
          </p:cNvPr>
          <p:cNvSpPr txBox="1"/>
          <p:nvPr/>
        </p:nvSpPr>
        <p:spPr>
          <a:xfrm>
            <a:off x="1028700" y="668214"/>
            <a:ext cx="10498015" cy="27526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</a:t>
            </a:r>
            <a:r>
              <a:rPr lang="en-US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WEB APPLICATION MANAGER</a:t>
            </a:r>
          </a:p>
          <a:p>
            <a:pPr indent="457200">
              <a:lnSpc>
                <a:spcPct val="107000"/>
              </a:lnSpc>
              <a:spcAft>
                <a:spcPts val="800"/>
              </a:spcAft>
            </a:pP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171700" lvl="4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Message			:</a:t>
            </a:r>
            <a:r>
              <a:rPr lang="en-US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Displays success and failure messages.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171700" lvl="4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Manager			:</a:t>
            </a:r>
            <a:r>
              <a:rPr lang="en-US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General manager operations like list and help.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171700" lvl="4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Applications			: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List of web applications and commands.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171700" lvl="4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Deploy			: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Deploying web applications.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171700" lvl="4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Diagnostics			:</a:t>
            </a:r>
            <a:r>
              <a:rPr lang="en-US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Identifying potential problems.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171700" lvl="4" indent="-3429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Server Information		:</a:t>
            </a:r>
            <a:r>
              <a:rPr lang="en-US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Information about the Tomcat server.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32301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8AC6CD7-C502-77C4-5379-D0DCD5373581}"/>
              </a:ext>
            </a:extLst>
          </p:cNvPr>
          <p:cNvSpPr txBox="1"/>
          <p:nvPr/>
        </p:nvSpPr>
        <p:spPr>
          <a:xfrm>
            <a:off x="589085" y="118735"/>
            <a:ext cx="11157438" cy="1166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endParaRPr lang="en-IN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6D94A84-452F-50F0-42CE-4DED169A61EB}"/>
              </a:ext>
            </a:extLst>
          </p:cNvPr>
          <p:cNvSpPr txBox="1"/>
          <p:nvPr/>
        </p:nvSpPr>
        <p:spPr>
          <a:xfrm>
            <a:off x="808891" y="738553"/>
            <a:ext cx="11289323" cy="2357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228600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           </a:t>
            </a:r>
            <a:r>
              <a:rPr lang="en-US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APPLICATIONS SECTION</a:t>
            </a:r>
          </a:p>
          <a:p>
            <a:pPr indent="228600">
              <a:lnSpc>
                <a:spcPct val="107000"/>
              </a:lnSpc>
              <a:spcAft>
                <a:spcPts val="800"/>
              </a:spcAft>
            </a:pP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Path	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web application context path.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 Name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Display name for the web application if it has one configured in its "web.xml".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Running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Web application is running </a:t>
            </a:r>
            <a:r>
              <a:rPr lang="en-US" dirty="0">
                <a:solidFill>
                  <a:srgbClr val="1F386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 (true), or not running unavailable (false).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Sessions		: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number of active sessions for remote users of this web application. 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lvl="2" indent="-342900">
              <a:lnSpc>
                <a:spcPct val="107000"/>
              </a:lnSpc>
              <a:spcAft>
                <a:spcPts val="800"/>
              </a:spcAft>
              <a:buClr>
                <a:srgbClr val="C00000"/>
              </a:buClr>
              <a:buFont typeface="Symbol" panose="05050102010706020507" pitchFamily="18" charset="2"/>
              <a:buChar char=""/>
            </a:pPr>
            <a:r>
              <a:rPr lang="en-US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Commands		:</a:t>
            </a:r>
            <a:r>
              <a:rPr lang="en-US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start / stop / reload / undeploy</a:t>
            </a:r>
            <a:endParaRPr lang="en-IN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3562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50B930-919D-115F-F655-328465324136}"/>
              </a:ext>
            </a:extLst>
          </p:cNvPr>
          <p:cNvSpPr txBox="1"/>
          <p:nvPr/>
        </p:nvSpPr>
        <p:spPr>
          <a:xfrm>
            <a:off x="740664" y="465992"/>
            <a:ext cx="11451336" cy="50399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800" b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      </a:t>
            </a:r>
            <a:r>
              <a:rPr lang="en-US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WEB-SERVER   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VS</a:t>
            </a:r>
            <a:r>
              <a:rPr lang="en-US" sz="18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APPLICATION-SERVER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By strict definition, a web server is a common subset of an application server.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Web server and Application server are kinds of the server to deliver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sites</a:t>
            </a: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and </a:t>
            </a:r>
            <a:r>
              <a:rPr lang="en-US" sz="1800" b="1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application operations</a:t>
            </a: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performed between users and back-end business applications of the organization.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228600">
              <a:lnSpc>
                <a:spcPct val="107000"/>
              </a:lnSpc>
              <a:spcAft>
                <a:spcPts val="8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</a:t>
            </a:r>
            <a:r>
              <a:rPr lang="en-US" sz="16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WEBSERVER 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                                                               </a:t>
            </a:r>
            <a:r>
              <a:rPr lang="en-US" sz="16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APPLICATION SERVER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It handles the HTTP protocol. 			It handles any number of protocols (http, tcp-ip, etc.)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Protocol dependent.				Protocol independent.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It is mostly designed to serve static content.		It is used to run dynamic code or business logic                                                                                                       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Serves web-based applications.			Web based applications and Enterprise applications.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It provides only web container (servlet + jsp).		Web container + EJB container + JMS container.</a:t>
            </a:r>
            <a:endParaRPr lang="en-IN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Gautami" panose="020B0502040204020203" pitchFamily="34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1800" dirty="0">
                <a:solidFill>
                  <a:srgbClr val="1F386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Gautami" panose="020B0502040204020203" pitchFamily="34" charset="0"/>
              </a:rPr>
              <a:t>Apache, Nginx, caddy, IIS, lighttpd			Tomcat, Weblogic, Websphere, Glassfish, JBOSS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26434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499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N RAJU</dc:creator>
  <cp:lastModifiedBy>R N RAJU</cp:lastModifiedBy>
  <cp:revision>28</cp:revision>
  <dcterms:created xsi:type="dcterms:W3CDTF">2023-11-22T08:02:28Z</dcterms:created>
  <dcterms:modified xsi:type="dcterms:W3CDTF">2024-01-11T13:43:18Z</dcterms:modified>
</cp:coreProperties>
</file>