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31" r:id="rId2"/>
    <p:sldId id="532" r:id="rId3"/>
    <p:sldId id="533" r:id="rId4"/>
    <p:sldId id="534" r:id="rId5"/>
    <p:sldId id="535" r:id="rId6"/>
    <p:sldId id="536" r:id="rId7"/>
    <p:sldId id="524" r:id="rId8"/>
    <p:sldId id="525" r:id="rId9"/>
    <p:sldId id="526" r:id="rId10"/>
    <p:sldId id="527" r:id="rId11"/>
    <p:sldId id="528" r:id="rId12"/>
    <p:sldId id="529" r:id="rId13"/>
    <p:sldId id="520" r:id="rId14"/>
    <p:sldId id="389" r:id="rId15"/>
    <p:sldId id="390" r:id="rId16"/>
    <p:sldId id="391" r:id="rId17"/>
    <p:sldId id="392" r:id="rId18"/>
    <p:sldId id="410" r:id="rId19"/>
    <p:sldId id="411" r:id="rId20"/>
    <p:sldId id="412" r:id="rId21"/>
    <p:sldId id="511" r:id="rId22"/>
    <p:sldId id="506" r:id="rId23"/>
    <p:sldId id="508" r:id="rId24"/>
    <p:sldId id="509" r:id="rId25"/>
    <p:sldId id="510" r:id="rId26"/>
    <p:sldId id="413" r:id="rId27"/>
    <p:sldId id="414" r:id="rId28"/>
    <p:sldId id="415" r:id="rId29"/>
    <p:sldId id="512" r:id="rId30"/>
    <p:sldId id="513" r:id="rId31"/>
    <p:sldId id="514" r:id="rId32"/>
    <p:sldId id="515" r:id="rId33"/>
    <p:sldId id="516" r:id="rId34"/>
    <p:sldId id="416" r:id="rId35"/>
    <p:sldId id="417" r:id="rId36"/>
    <p:sldId id="418" r:id="rId37"/>
    <p:sldId id="419" r:id="rId38"/>
    <p:sldId id="422" r:id="rId39"/>
    <p:sldId id="433" r:id="rId40"/>
    <p:sldId id="424" r:id="rId41"/>
    <p:sldId id="426" r:id="rId42"/>
    <p:sldId id="428" r:id="rId43"/>
    <p:sldId id="429" r:id="rId44"/>
    <p:sldId id="430" r:id="rId45"/>
    <p:sldId id="517" r:id="rId46"/>
    <p:sldId id="518" r:id="rId47"/>
    <p:sldId id="519" r:id="rId48"/>
    <p:sldId id="478" r:id="rId49"/>
    <p:sldId id="394" r:id="rId50"/>
    <p:sldId id="395" r:id="rId51"/>
    <p:sldId id="396" r:id="rId52"/>
    <p:sldId id="397" r:id="rId53"/>
    <p:sldId id="398" r:id="rId54"/>
    <p:sldId id="489" r:id="rId55"/>
    <p:sldId id="500" r:id="rId56"/>
    <p:sldId id="490" r:id="rId57"/>
    <p:sldId id="491" r:id="rId58"/>
    <p:sldId id="492" r:id="rId59"/>
    <p:sldId id="493" r:id="rId60"/>
    <p:sldId id="494" r:id="rId61"/>
    <p:sldId id="495" r:id="rId62"/>
    <p:sldId id="496" r:id="rId63"/>
    <p:sldId id="497" r:id="rId64"/>
    <p:sldId id="400" r:id="rId65"/>
    <p:sldId id="399" r:id="rId66"/>
    <p:sldId id="499" r:id="rId67"/>
    <p:sldId id="498" r:id="rId68"/>
    <p:sldId id="484" r:id="rId69"/>
    <p:sldId id="485" r:id="rId70"/>
    <p:sldId id="486" r:id="rId71"/>
    <p:sldId id="434" r:id="rId72"/>
    <p:sldId id="435" r:id="rId73"/>
    <p:sldId id="436" r:id="rId74"/>
    <p:sldId id="442" r:id="rId75"/>
    <p:sldId id="443" r:id="rId76"/>
    <p:sldId id="530" r:id="rId77"/>
    <p:sldId id="444" r:id="rId78"/>
    <p:sldId id="501" r:id="rId79"/>
    <p:sldId id="445" r:id="rId80"/>
    <p:sldId id="446" r:id="rId81"/>
    <p:sldId id="447" r:id="rId82"/>
    <p:sldId id="448" r:id="rId83"/>
    <p:sldId id="449" r:id="rId84"/>
    <p:sldId id="450" r:id="rId85"/>
    <p:sldId id="451" r:id="rId86"/>
    <p:sldId id="505" r:id="rId87"/>
    <p:sldId id="452" r:id="rId88"/>
    <p:sldId id="453" r:id="rId89"/>
    <p:sldId id="454" r:id="rId90"/>
    <p:sldId id="502" r:id="rId91"/>
    <p:sldId id="504" r:id="rId92"/>
    <p:sldId id="465" r:id="rId9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5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wmf"/><Relationship Id="rId1" Type="http://schemas.openxmlformats.org/officeDocument/2006/relationships/image" Target="../media/image13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772A3-EE2A-4BD5-8912-E039521096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FBE959-563F-45BF-8257-E43D1C58B3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DEFCC9-4A22-4FF7-A5DD-22FEF3315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79C0A1-563A-4E72-BA54-72AD199CD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13CF90-9A9A-49B9-B85F-29DEDAEAB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891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23438-771A-4D5D-AA39-7B1F8A16C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F76B7-0CD7-40AC-86D7-31C02DFB61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EB73E-3B79-40F8-AD76-F372B16DB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BEE0C-BD91-4427-B092-E819F74DF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0E56B9-45A9-4F24-95CB-74DC343E5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943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647357-F345-400E-8312-9E29C72938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705F34-F5AD-45C2-A25F-7481B8191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201FBF-4284-4615-943D-2BD3C3AFA8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1AC31-2DED-4DCF-9CEC-2D7FA8A04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B8325-CBF0-47A7-829E-9E39D4402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21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3B6DA-DCCA-4D5F-A947-DB1B0BF4F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111237-3D88-4E66-8144-0FAE36E411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665177-0D74-465A-B153-49A7B926E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72865-4413-4EEF-9592-2D0EC1875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39B91B-6B63-466B-9085-41A3C6737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83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4B78F-7CA4-4DAC-A21D-8569FFCB2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EA974A-6633-443B-A9E5-709AD5DDF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5E2B53-3286-4BB4-8457-28FB069EF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E3EBAE-5FB8-4664-8392-9E412DF3D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CE1C4C-E5C4-4821-9A69-F8E0FC30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683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5E395-B38D-447A-9FD3-2CA39D258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2E610D-A996-4040-A2CB-BAFF07F165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B47B23-B77A-4968-AD9F-262A64B1F0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7EC846-29DA-49B9-BC73-FD05A2819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AF691-A462-41B8-9C5B-669FF7E3A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91FE28-74D3-4200-A5F2-2DF93997A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582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F2E91-4965-4BD6-8A5C-5492BC301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A999D-A61B-4267-8697-824682B65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BEBD10-3CCA-40EC-B9D1-1C65601B2F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B03E56-5AC8-4E7F-938F-B6588999E1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3AE26D-931B-476C-8C3C-AACEBE33E4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5E3D09-E284-4BDC-B72B-9C3397F9B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731CF3-13F3-451A-88DE-0ADE2B315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91C669-C374-46D9-B71D-B0940CD78D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547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EBEA7-3264-4B5E-9EE1-6795946D6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EFC4A4-128D-4394-8701-BDB6CED5D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B277D5-99A8-41D7-87ED-7C6F7B667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A6BEAC-9FB7-46EA-86AB-7C9796B9E4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147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EBF746C-B224-41AF-92BB-B9E4E9E93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3795BD-49A2-487A-807F-81A6B9E9B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773AFA-D1B1-444E-8A74-550F1B402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82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7E587-343D-49A0-85EE-8E81319CC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C47FF-8DD9-463A-B561-150FFDB42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7C591B-BBC8-4A46-A0A6-5D94D88EC0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80B0CA-C7C6-4B10-A14B-6FC9D9C13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9CBE53-04DC-4202-B21E-14832F5B6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2B80C2-2210-423C-8850-AC162188A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22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D17C1-88BD-4C40-B0AF-232CEEBE9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62516C-D053-4386-B5EC-106DFF8C1D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16721A-26DA-4EF8-B681-B208EC04EC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B6B7B2-39D3-4864-8834-D3F506B0B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393DF0B-B38F-4524-B024-9C4FF7812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7DF22-D156-4B99-AC70-5B8EFE6AA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889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104187-C2A5-49BC-98EC-F30A2C2092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FAB065-941C-418C-8D52-6287A603E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F12C65-C0A9-4AFC-AE64-7480170497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9802A-F69F-4EA8-8C07-01667E55C5B5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BDC759-BAE5-4265-BCC0-C1E386EF01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CFD058-25A3-49BE-B0D4-B687E7E034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CE4B0-7A2B-4601-819A-5FB55ECA33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57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spring.io/spring-data/jpa/docs/current/reference/html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hyperlink" Target="http://static.springsource.org/spring-data/data-commons/docs/current/api/org/springframework/data/repository/CrudRepository.html" TargetMode="External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static.springsource.org/spring-data/data-jpa/docs/current/api/org/springframework/data/jpa/repository/JpaRepository.html" TargetMode="External"/><Relationship Id="rId4" Type="http://schemas.openxmlformats.org/officeDocument/2006/relationships/hyperlink" Target="http://static.springsource.org/spring-data/data-commons/docs/current/api/org/springframework/data/repository/PagingAndSortingRepository.html" TargetMode="Externa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5.png"/><Relationship Id="rId5" Type="http://schemas.openxmlformats.org/officeDocument/2006/relationships/image" Target="../media/image114.png"/><Relationship Id="rId4" Type="http://schemas.openxmlformats.org/officeDocument/2006/relationships/image" Target="../media/image1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7" Type="http://schemas.openxmlformats.org/officeDocument/2006/relationships/image" Target="../media/image114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3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8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9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Spring JPA – Data Retrieval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6BA0B7-16C3-4A37-A553-BE1E6D2AD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8" y="561974"/>
            <a:ext cx="12094864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7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03C268-26EE-4A61-AC39-B5961E98D9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518" y="409392"/>
            <a:ext cx="9960964" cy="64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14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DEEE4DD-176E-431D-9F26-2288B1BA1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246" y="409392"/>
            <a:ext cx="10087508" cy="64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04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054271-795C-4E01-8187-07B2A1D8B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409393"/>
            <a:ext cx="11972925" cy="233387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8E3CFE0-5A75-46AF-9DA2-626149A528D0}"/>
              </a:ext>
            </a:extLst>
          </p:cNvPr>
          <p:cNvSpPr txBox="1"/>
          <p:nvPr/>
        </p:nvSpPr>
        <p:spPr>
          <a:xfrm>
            <a:off x="815131" y="3419763"/>
            <a:ext cx="112746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hlinkClick r:id="rId3"/>
              </a:rPr>
              <a:t>https://docs.spring.io/spring-data/jpa/docs/current/reference/html/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394636" y="4705761"/>
            <a:ext cx="1128080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000" dirty="0">
                <a:solidFill>
                  <a:srgbClr val="FF0000"/>
                </a:solidFill>
              </a:rPr>
              <a:t>Note: You can also use </a:t>
            </a:r>
            <a:r>
              <a:rPr lang="en-US" sz="3000" dirty="0" err="1">
                <a:solidFill>
                  <a:srgbClr val="00B050"/>
                </a:solidFill>
              </a:rPr>
              <a:t>readBy</a:t>
            </a:r>
            <a:r>
              <a:rPr lang="en-US" sz="3000" dirty="0">
                <a:solidFill>
                  <a:srgbClr val="00B050"/>
                </a:solidFill>
              </a:rPr>
              <a:t>, </a:t>
            </a:r>
            <a:r>
              <a:rPr lang="en-US" sz="3000" dirty="0" err="1">
                <a:solidFill>
                  <a:srgbClr val="00B050"/>
                </a:solidFill>
              </a:rPr>
              <a:t>getBy</a:t>
            </a:r>
            <a:r>
              <a:rPr lang="en-US" sz="3000" dirty="0">
                <a:solidFill>
                  <a:srgbClr val="00B050"/>
                </a:solidFill>
              </a:rPr>
              <a:t>, and </a:t>
            </a:r>
            <a:r>
              <a:rPr lang="en-US" sz="3000" dirty="0" err="1">
                <a:solidFill>
                  <a:srgbClr val="00B050"/>
                </a:solidFill>
              </a:rPr>
              <a:t>queryBy</a:t>
            </a:r>
            <a:r>
              <a:rPr lang="en-US" sz="3000" dirty="0">
                <a:solidFill>
                  <a:srgbClr val="00B050"/>
                </a:solidFill>
              </a:rPr>
              <a:t> </a:t>
            </a:r>
            <a:r>
              <a:rPr lang="en-US" sz="3000" dirty="0">
                <a:solidFill>
                  <a:srgbClr val="FF0000"/>
                </a:solidFill>
              </a:rPr>
              <a:t>in place of </a:t>
            </a:r>
            <a:r>
              <a:rPr lang="en-US" sz="3000" dirty="0" err="1">
                <a:solidFill>
                  <a:srgbClr val="FF0000"/>
                </a:solidFill>
              </a:rPr>
              <a:t>findBy</a:t>
            </a:r>
            <a:r>
              <a:rPr lang="en-US" sz="3000" dirty="0">
                <a:solidFill>
                  <a:srgbClr val="FF0000"/>
                </a:solidFill>
              </a:rPr>
              <a:t> and Spring Data JPA would behave the same. For example, </a:t>
            </a:r>
            <a:r>
              <a:rPr lang="en-US" sz="3000" dirty="0" err="1">
                <a:solidFill>
                  <a:srgbClr val="FF0000"/>
                </a:solidFill>
              </a:rPr>
              <a:t>readByName</a:t>
            </a:r>
            <a:r>
              <a:rPr lang="en-US" sz="3000" dirty="0">
                <a:solidFill>
                  <a:srgbClr val="FF0000"/>
                </a:solidFill>
              </a:rPr>
              <a:t>(String name) is equivalent to </a:t>
            </a:r>
            <a:r>
              <a:rPr lang="en-US" sz="3000" dirty="0" err="1">
                <a:solidFill>
                  <a:srgbClr val="FF0000"/>
                </a:solidFill>
              </a:rPr>
              <a:t>findByName</a:t>
            </a:r>
            <a:r>
              <a:rPr lang="en-US" sz="3000" dirty="0">
                <a:solidFill>
                  <a:srgbClr val="FF0000"/>
                </a:solidFill>
              </a:rPr>
              <a:t>(String name).</a:t>
            </a:r>
          </a:p>
        </p:txBody>
      </p:sp>
    </p:spTree>
    <p:extLst>
      <p:ext uri="{BB962C8B-B14F-4D97-AF65-F5344CB8AC3E}">
        <p14:creationId xmlns:p14="http://schemas.microsoft.com/office/powerpoint/2010/main" val="2581386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A6551D-10F4-473E-9E3D-036F13D78E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124" y="819150"/>
            <a:ext cx="11299751" cy="603885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C8A1ED0-08DD-44B2-A6CE-51E272BC90EF}"/>
              </a:ext>
            </a:extLst>
          </p:cNvPr>
          <p:cNvSpPr/>
          <p:nvPr/>
        </p:nvSpPr>
        <p:spPr>
          <a:xfrm>
            <a:off x="3619500" y="0"/>
            <a:ext cx="5391150" cy="7905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</p:spTree>
    <p:extLst>
      <p:ext uri="{BB962C8B-B14F-4D97-AF65-F5344CB8AC3E}">
        <p14:creationId xmlns:p14="http://schemas.microsoft.com/office/powerpoint/2010/main" val="242010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E6C6CE7-9C74-4BBD-B682-5345AC8AC3B1}"/>
              </a:ext>
            </a:extLst>
          </p:cNvPr>
          <p:cNvSpPr/>
          <p:nvPr/>
        </p:nvSpPr>
        <p:spPr>
          <a:xfrm>
            <a:off x="3619500" y="0"/>
            <a:ext cx="5391150" cy="56817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4A7FB3-A1BC-4F20-8A26-F5ED5E3191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569" y="781234"/>
            <a:ext cx="11200861" cy="607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34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2302F96-3E0D-484A-9671-836D66064B05}"/>
              </a:ext>
            </a:extLst>
          </p:cNvPr>
          <p:cNvSpPr/>
          <p:nvPr/>
        </p:nvSpPr>
        <p:spPr>
          <a:xfrm>
            <a:off x="3619500" y="0"/>
            <a:ext cx="5391150" cy="7905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841840-9394-4E90-A585-977045A02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68" y="1065320"/>
            <a:ext cx="11137264" cy="5792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703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1E9B285-55C3-4CFC-BDF0-737D46F98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242" y="0"/>
            <a:ext cx="4287148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0DA743-F5B1-4302-83A1-32041CDB8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4819" y="0"/>
            <a:ext cx="62210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108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DF73B8-5246-454F-96C9-2AD9A37B1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392"/>
            <a:ext cx="12192000" cy="603921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</p:spTree>
    <p:extLst>
      <p:ext uri="{BB962C8B-B14F-4D97-AF65-F5344CB8AC3E}">
        <p14:creationId xmlns:p14="http://schemas.microsoft.com/office/powerpoint/2010/main" val="38447161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3E33B2-A51B-4C6D-B337-F192475F8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1213"/>
            <a:ext cx="12192000" cy="5795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8805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EFF6926-C40D-4A9B-81A2-07A6D05C3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6933" y="648070"/>
            <a:ext cx="6352008" cy="615666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D767602-3757-49C9-B1EB-83D5F69C1B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313" y="594803"/>
            <a:ext cx="6264687" cy="6263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349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Spring JPA – Data Retrieval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B5793B-B8B0-4B4C-9997-17DE666E6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37" y="609600"/>
            <a:ext cx="11849325" cy="6248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24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9A7800-760E-4388-9157-B607A619A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2911"/>
            <a:ext cx="12192000" cy="4174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F3FD4A4-C12E-4F6A-9A26-72EC561EDA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5523"/>
            <a:ext cx="11942916" cy="3352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4085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37" y="629335"/>
            <a:ext cx="11600872" cy="580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3258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508" y="840852"/>
            <a:ext cx="11616501" cy="4913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7391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53" y="937346"/>
            <a:ext cx="11479011" cy="5244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4036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09" y="589597"/>
            <a:ext cx="11179319" cy="609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995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54" y="551621"/>
            <a:ext cx="11405982" cy="586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811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A891A34-0AE6-41E9-8B6A-AFA898437F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8272"/>
            <a:ext cx="12192000" cy="6038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458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1FCB4A-8517-4252-A05D-012A95FD0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066"/>
            <a:ext cx="12192000" cy="613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790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C989708-1EDC-430B-9673-5CE3DB4BC9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2144" y="623675"/>
            <a:ext cx="12192000" cy="5894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1974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B3B3F4B-C407-47A2-9E91-0342FDD93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021" y="587572"/>
            <a:ext cx="12192000" cy="605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077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Spring JPA – Data Retrieval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DF5DAF-95F1-40FA-B477-2364D4BA0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409392"/>
            <a:ext cx="10896600" cy="64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2653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16465B-A92C-4C6B-BD5E-F0C46CB91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8630"/>
            <a:ext cx="12192000" cy="595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7908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6D88E02-AC0D-4691-8D7F-641FCB6B6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01091"/>
            <a:ext cx="12192000" cy="545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882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250C11-A7B6-4325-8CC4-1E8AEF5C3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4600575"/>
            <a:ext cx="11022229" cy="22574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8349931-3C4A-4EBE-AE7B-1E1C25994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" y="319087"/>
            <a:ext cx="11801475" cy="4412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6072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720EBD2-00A0-4447-ABF8-602B0A92AC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393"/>
            <a:ext cx="12192000" cy="6633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85859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9BAA9C8-76FF-4F96-8503-30B4823B7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5740"/>
            <a:ext cx="12192000" cy="556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8484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3196BDB-F96C-4368-9293-146EC9DF8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3581"/>
            <a:ext cx="12192000" cy="576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0425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2217048-0BFB-4D7A-BC8E-F381A8012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7475"/>
            <a:ext cx="12192000" cy="600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462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4BEA70-65FD-446B-8012-34C0741B6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1" y="877893"/>
            <a:ext cx="12192000" cy="598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179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82BF9D-4A82-453A-98F9-3C34D7115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0812"/>
            <a:ext cx="12192000" cy="491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8179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03BFB2-3650-4BD2-99E7-84093FBD9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88688"/>
            <a:ext cx="12192000" cy="16849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66B783-9871-406D-936D-8FAC838AFF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91288"/>
            <a:ext cx="12192000" cy="363890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758030-E90D-4253-9570-B732EC8A7A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5069149"/>
            <a:ext cx="5448300" cy="1578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85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Spring JPA – Data Retrieval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BEA2375-91F9-4771-82FC-F8CE3562F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9125"/>
            <a:ext cx="1219200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8208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0283F4-1F8E-4C44-9C70-8C6B2959D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9199"/>
            <a:ext cx="12192000" cy="596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4454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C6FF5D-C7BF-4FD2-812D-E90633C5B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5470"/>
            <a:ext cx="12192000" cy="5986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7970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3927C14-86CE-4D84-9064-3677B8EB7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57" y="847078"/>
            <a:ext cx="9582150" cy="1524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18A56E1-0837-4990-93F3-5CA4AFD791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74966"/>
            <a:ext cx="12192000" cy="397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8882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575696-17B0-41CB-83C2-09636DFA56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4053" y="573511"/>
            <a:ext cx="4638675" cy="3924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95097A-2E25-4053-9B37-905BDC6D1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1" y="2242513"/>
            <a:ext cx="5924457" cy="21812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7CDC6FB-A782-441A-9E32-97D12BF4F1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70" y="1717412"/>
            <a:ext cx="1333500" cy="6000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290586-DAE3-426D-A020-EF3E927557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37" y="4423738"/>
            <a:ext cx="11972925" cy="316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363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419DA48-EC2B-4054-9ECF-07E0ED3D3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4820"/>
            <a:ext cx="12192000" cy="291363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778D408-75CF-4D97-9320-631CB0E94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76" y="3591478"/>
            <a:ext cx="12192000" cy="326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5369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735DA3-1631-43C8-8499-8BB8270B6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99" y="1058130"/>
            <a:ext cx="12192000" cy="34633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5F7A3AF-09E6-47B1-89DF-474B1FE64D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99" y="4589755"/>
            <a:ext cx="12192000" cy="306748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F2E67C-A6E9-4696-88A9-88120FB66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1824" y="405149"/>
            <a:ext cx="4248150" cy="65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43222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93FC5AD-D330-4053-939A-157A65CDA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409" y="984142"/>
            <a:ext cx="12192000" cy="5929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8D6E7CC-B3D7-4053-91F8-2683325FE8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409393"/>
            <a:ext cx="2533650" cy="5429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A5C361-0BA2-4331-A10D-575879116A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51815"/>
            <a:ext cx="12192000" cy="115182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320675-1FB1-4495-9B33-15D1A41BFF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887" y="1692990"/>
            <a:ext cx="2562225" cy="342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50CCD9-2F89-438E-9CD8-DBBD338234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784107"/>
            <a:ext cx="12192000" cy="28862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CEAE673-DAA0-40A2-872B-CED43980E5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23999" y="3190875"/>
            <a:ext cx="40386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1684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</p:spTree>
    <p:extLst>
      <p:ext uri="{BB962C8B-B14F-4D97-AF65-F5344CB8AC3E}">
        <p14:creationId xmlns:p14="http://schemas.microsoft.com/office/powerpoint/2010/main" val="3873783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</a:t>
            </a:r>
            <a:r>
              <a:rPr lang="en-US" dirty="0" err="1">
                <a:solidFill>
                  <a:srgbClr val="FF0000"/>
                </a:solidFill>
              </a:rPr>
              <a:t>NamedQuery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0ACEC5-075C-4274-84F5-232559431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393"/>
            <a:ext cx="12192000" cy="44309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E3F4A9-FD7A-4A20-8030-68C245C25A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546" y="4790197"/>
            <a:ext cx="10496550" cy="158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0299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4998F93-A87A-4B0C-A7C6-58DB9005C2E8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0D2FEA1-D7CE-4461-812A-A245C3365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4" y="493863"/>
            <a:ext cx="11991311" cy="42823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A4E17FC-5859-4E1B-9039-1A2B637181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431" y="4106712"/>
            <a:ext cx="106394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907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Spring JPA – Data Retrieval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180C87-1419-4763-AC4B-536BD9F0B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875"/>
            <a:ext cx="12192000" cy="6037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0957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4AB0FA1-C99A-43A7-A19A-F8B0FF7ECE4B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B64EB3-B9C3-462D-AB27-E85D3C68D4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393"/>
            <a:ext cx="12192000" cy="465975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F62092-AC7C-47C7-A41A-58360530FB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39633"/>
            <a:ext cx="12192000" cy="7389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18F091-1DBD-47E9-8980-71390D6B69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28" y="5267867"/>
            <a:ext cx="11849100" cy="1590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24128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6142AF-A130-452F-8F61-F0FCB298F50C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01E132-C4F9-4C21-BACE-D864841B7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7618"/>
            <a:ext cx="12192000" cy="5162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011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AEBC5F4-3C17-42EB-B549-6D0A6E54A82C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DA3E77F-9D5D-4448-BFB1-9930B2B4B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9855"/>
            <a:ext cx="12192000" cy="2016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5964161-CBBC-4771-9071-1EAFCC283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705855"/>
            <a:ext cx="12192000" cy="263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96173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45980A-516D-4DFB-B9DF-A451316B0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9393"/>
            <a:ext cx="12192000" cy="319017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41DA9CF-1EE7-4734-AF0F-ABE6BA561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56" y="3966789"/>
            <a:ext cx="10736062" cy="227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74302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 – Many to Many Relation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873946-CA08-48F2-8B20-AD79C164D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704850"/>
            <a:ext cx="10372725" cy="6138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172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 – Many to Many Relation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217A27-F67B-4F40-83FA-320169692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7879"/>
            <a:ext cx="12192000" cy="5880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0719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FEEE1A-AB31-4D49-ADB7-D9A1783D06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4738"/>
            <a:ext cx="12192000" cy="35732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E411BC-85A8-4086-8EA7-7EF3BD5BE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586481"/>
            <a:ext cx="11368088" cy="284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5525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7FFAB3-4F34-4E90-A7B3-100455F3B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95300"/>
            <a:ext cx="12192000" cy="471372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255549-72D7-43F2-9929-9875E44244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86375"/>
            <a:ext cx="121920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6570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E90FDA-CC8F-4FCE-86A7-DF11058F1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0487"/>
            <a:ext cx="12192000" cy="31758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523EE3D-D0FB-4072-89C6-2C2A3F6261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6025" y="4807363"/>
            <a:ext cx="607695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4789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C04F20-CF36-4C3C-B3AC-6EF59B9CDD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" y="484274"/>
            <a:ext cx="12192000" cy="47640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304211-3CF7-4A17-B62B-293330767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" y="5248275"/>
            <a:ext cx="12192000" cy="1572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1221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8C346F4-7477-4473-9626-34174EA5F90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Spring JPA – Data Retrieval</a:t>
            </a:r>
          </a:p>
        </p:txBody>
      </p:sp>
    </p:spTree>
    <p:extLst>
      <p:ext uri="{BB962C8B-B14F-4D97-AF65-F5344CB8AC3E}">
        <p14:creationId xmlns:p14="http://schemas.microsoft.com/office/powerpoint/2010/main" val="38539569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01A129-D4B4-42FE-87A8-8C8F8C2D52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8981"/>
            <a:ext cx="12192000" cy="6106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2345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32B9F3-6734-44F4-9256-88574B5BA3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15448"/>
            <a:ext cx="12192000" cy="5074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30208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B589DF-AA38-4A4E-811A-B6C3007939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2962"/>
            <a:ext cx="10448925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3264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DB9E9CA-4A0C-4659-9916-60F3CBD68AB0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A3677D-BA39-439D-BB12-AA59CBAB50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9345"/>
            <a:ext cx="12192000" cy="553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69358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Named Native Query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DB0462-DBE8-4814-BFDE-94FD5B8AD5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4585"/>
            <a:ext cx="12192000" cy="581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59059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7328B4-F14A-40B3-8799-ACD1375D618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Named Native Query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F5F922-B7D0-497E-8BBE-A6BCA5F02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572"/>
            <a:ext cx="12192000" cy="515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060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7328B4-F14A-40B3-8799-ACD1375D618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Named Native Query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F320F5-3A30-4BC8-9AD6-7852E534EB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5" y="550675"/>
            <a:ext cx="12192000" cy="211866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616EDD3-090E-48D8-8C05-1E16BFA3CB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880" y="2678572"/>
            <a:ext cx="12192000" cy="418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17832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F7328B4-F14A-40B3-8799-ACD1375D6184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Named Native Query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2C66A2-5C92-477C-B1E5-DC9B0E711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" y="4037107"/>
            <a:ext cx="12192000" cy="234613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2844828-2275-4A43-A161-186A9B35A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62" y="546850"/>
            <a:ext cx="1172527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55240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Query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34ADAA-876B-49FC-88B1-07020E8E7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9192"/>
            <a:ext cx="12192000" cy="604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75554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Query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8855F2-ABAD-4848-A561-F68269522E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3604"/>
            <a:ext cx="12192000" cy="340648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FABDCE-68BB-4860-8E1D-1BFD4889DB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64002"/>
            <a:ext cx="12192000" cy="2049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6656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F2B2B0-87BD-40F3-810C-2A0F088C2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943" y="495300"/>
            <a:ext cx="10306114" cy="636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3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Query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21B513E-3BAD-4D54-948C-0A92BF9866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2593"/>
            <a:ext cx="12192000" cy="24641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AF01E73-E78C-4EDA-9C5C-FA22A841A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450" y="2946772"/>
            <a:ext cx="12020550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3111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Example-QUERY Annotation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F2457A6-0E79-4B23-9C78-AA01F63FA0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0241"/>
            <a:ext cx="12192000" cy="5231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4130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Query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3D1C09-A33C-4DCB-9622-05BBAC3DA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3582"/>
            <a:ext cx="12192000" cy="591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59992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Native SQL Query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D3BB5E-627A-4E28-ABF7-4DA5A2BB4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81240"/>
            <a:ext cx="12112101" cy="21173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B7A46A-7685-4347-BDB4-5E9273B57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13" y="3569748"/>
            <a:ext cx="10991850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7893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Example- Native SQL Query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1F08946-FDC8-43AB-87E3-7FAB473EF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62074"/>
            <a:ext cx="12192000" cy="363706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17A370-E66A-4BB6-80A7-9DDF9201E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61878"/>
            <a:ext cx="12192000" cy="185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1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5CAD10-0D48-4BD7-9686-8381B34A4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50" y="508837"/>
            <a:ext cx="10993700" cy="5238750"/>
          </a:xfrm>
          <a:prstGeom prst="rect">
            <a:avLst/>
          </a:prstGeom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 rot="10800000" flipV="1">
            <a:off x="417250" y="5739893"/>
            <a:ext cx="1119285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A 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olas" panose="020B0609020204030204" pitchFamily="49" charset="0"/>
              </a:rPr>
              <a:t>Page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 knows about the total number of elements and pages available. It does so by the infrastructure triggering a count query to calculate the overall number. As this might be expensive depending on the store used, 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olas" panose="020B0609020204030204" pitchFamily="49" charset="0"/>
              </a:rPr>
              <a:t>Slice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 can be used as return instead. A 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olas" panose="020B0609020204030204" pitchFamily="49" charset="0"/>
              </a:rPr>
              <a:t>Slice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 only knows about whether there’s a next 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olas" panose="020B0609020204030204" pitchFamily="49" charset="0"/>
              </a:rPr>
              <a:t>Slice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anose="020B0604020202020204" pitchFamily="34" charset="0"/>
              </a:rPr>
              <a:t> available which might be just sufficient when walking through a larger result set</a:t>
            </a:r>
            <a:r>
              <a:rPr kumimoji="0" lang="en-US" altLang="en-US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7704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JPA Repository vs CRUD Repository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284" y="612594"/>
            <a:ext cx="6648450" cy="6009880"/>
          </a:xfrm>
          <a:prstGeom prst="rect">
            <a:avLst/>
          </a:prstGeom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227782" y="597518"/>
            <a:ext cx="6576291" cy="227754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cs typeface="Arial" panose="020B0604020202020204" pitchFamily="34" charset="0"/>
                <a:hlinkClick r:id="rId3"/>
              </a:rPr>
              <a:t>CrudRepository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nherit"/>
                <a:cs typeface="Arial" panose="020B0604020202020204" pitchFamily="34" charset="0"/>
              </a:rPr>
              <a:t> mainly provides CRUD functions.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inherit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cs typeface="Arial" panose="020B0604020202020204" pitchFamily="34" charset="0"/>
                <a:hlinkClick r:id="rId4"/>
              </a:rPr>
              <a:t>PagingAndSortingRepository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nherit"/>
                <a:cs typeface="Arial" panose="020B0604020202020204" pitchFamily="34" charset="0"/>
              </a:rPr>
              <a:t> provides methods to do pagination and sorting records.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inherit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altLang="en-US" sz="1600" b="0" i="0" u="sng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cs typeface="Arial" panose="020B0604020202020204" pitchFamily="34" charset="0"/>
                <a:hlinkClick r:id="rId5"/>
              </a:rPr>
              <a:t>JpaRepository</a:t>
            </a:r>
            <a:r>
              <a:rPr kumimoji="0" lang="en-US" alt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nherit"/>
                <a:cs typeface="Arial" panose="020B0604020202020204" pitchFamily="34" charset="0"/>
              </a:rPr>
              <a:t> provides some JPA-related methods such as flushing the persistence context and deleting records in a batch.</a:t>
            </a:r>
            <a:endParaRPr kumimoji="0" lang="en-US" altLang="en-US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 rot="10800000" flipV="1">
            <a:off x="6150543" y="4471931"/>
            <a:ext cx="5842534" cy="196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Because of the inheritance mentioned above, 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onsolas" panose="020B0609020204030204" pitchFamily="49" charset="0"/>
              </a:rPr>
              <a:t>JpaRepository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 will have all the functions of 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nsolas" panose="020B0609020204030204" pitchFamily="49" charset="0"/>
              </a:rPr>
              <a:t>CrudRepository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 and 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onsolas" panose="020B0609020204030204" pitchFamily="49" charset="0"/>
              </a:rPr>
              <a:t>PagingAndSortingRepository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600" b="1" dirty="0">
              <a:solidFill>
                <a:srgbClr val="7030A0"/>
              </a:solidFill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So if you don't need the repository to have the functions provided by 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onsolas" panose="020B0609020204030204" pitchFamily="49" charset="0"/>
              </a:rPr>
              <a:t>JpaRepository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 and </a:t>
            </a:r>
            <a:r>
              <a:rPr kumimoji="0" lang="en-US" altLang="en-US" sz="1600" b="1" i="0" u="none" strike="noStrike" cap="none" normalizeH="0" baseline="0" dirty="0" err="1" smtClean="0">
                <a:ln>
                  <a:noFill/>
                </a:ln>
                <a:solidFill>
                  <a:srgbClr val="7030A0"/>
                </a:solidFill>
                <a:effectLst/>
                <a:latin typeface="Consolas" panose="020B0609020204030204" pitchFamily="49" charset="0"/>
              </a:rPr>
              <a:t>PagingAndSortingRepository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cs typeface="Arial" panose="020B0604020202020204" pitchFamily="34" charset="0"/>
              </a:rPr>
              <a:t> , use 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nsolas" panose="020B0609020204030204" pitchFamily="49" charset="0"/>
              </a:rPr>
              <a:t>CrudRepository</a:t>
            </a:r>
            <a:r>
              <a:rPr kumimoji="0" lang="en-US" altLang="en-US" sz="16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268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B1ABE4-2BBC-4251-8B4E-0BEE1BFA8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45" y="587576"/>
            <a:ext cx="12192000" cy="608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9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B1ABE4-2BBC-4251-8B4E-0BEE1BFA8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45" y="587576"/>
            <a:ext cx="12192000" cy="60825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D090F2-83D7-4377-84A8-D0C7687A11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03" y="471537"/>
            <a:ext cx="12062997" cy="3260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15751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9BFBAC-01E4-4702-AAFE-8C16B49F7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9213"/>
            <a:ext cx="12192000" cy="22697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5FF8B91-DB9E-43A8-B646-AE1737A72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3925" y="509587"/>
            <a:ext cx="2724150" cy="8096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49D99FB-F822-416E-AFFA-B70729A04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16472"/>
            <a:ext cx="12192000" cy="1036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6681662-5018-43FC-AF53-785D83F14B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3925" y="2486989"/>
            <a:ext cx="2571750" cy="70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A593249-EE0A-4EE6-8844-2A1A69837B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925" y="3771899"/>
            <a:ext cx="119348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800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38CEE8-F79D-4E81-8B84-CAEDB08401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686" y="409392"/>
            <a:ext cx="10086628" cy="64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70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1AB6A3-4E4E-40EF-A444-F283BA808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0551"/>
            <a:ext cx="12192000" cy="612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09095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21703F5-D740-45F4-BE3B-958381F646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171575"/>
            <a:ext cx="10648950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6274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377B6A-1C7A-4DA3-8247-DA7A270AD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90016"/>
            <a:ext cx="12192000" cy="34968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E3EA512-68C7-45C4-9D29-FE254C408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1037" y="409393"/>
            <a:ext cx="3895725" cy="609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A073910-C201-4114-A710-CE7E45205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16290"/>
            <a:ext cx="12192000" cy="197821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98290D-41BD-480B-BB83-866B825133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9150" y="3711867"/>
            <a:ext cx="2628900" cy="5524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ABC4FB-D186-4AB6-ABA4-606663168C5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6170508"/>
            <a:ext cx="12192000" cy="9676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623B191-6348-4D34-9411-1C4341F31A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67149" y="5723217"/>
            <a:ext cx="2571750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84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Special Parameter Handling – Pagination &amp; Sorting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3F149B6-B932-47F4-A350-72927DBCC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7701"/>
            <a:ext cx="12192000" cy="621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11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D4CE8D-FC25-4929-A4E5-31CAA44794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" y="1009650"/>
            <a:ext cx="11029950" cy="561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556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9C7F6CD-9944-4A29-8359-BE0D7B08B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8911"/>
            <a:ext cx="12192000" cy="603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443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E770A7-8E52-4F5A-866B-302FD0541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2293"/>
            <a:ext cx="12192000" cy="26082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5D1C03-6888-4BBB-ADBF-2003FBCCA3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994799"/>
            <a:ext cx="11182350" cy="20451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97D2FE4-BB74-4186-B4C8-0F0CB4C0FF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012" y="3573977"/>
            <a:ext cx="110680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12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4A75C1-A39A-4BF5-81F0-3BD84DEDD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668"/>
            <a:ext cx="12192000" cy="336821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1EADABE-0A7A-4FC8-A597-87FC7D6A2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6675" y="3076575"/>
            <a:ext cx="12192000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0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FE435E-2D61-417D-A241-B684C3DBAC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5825"/>
            <a:ext cx="12192000" cy="641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62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3F50BE-8D36-4BD2-9552-26490B4A0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23974"/>
            <a:ext cx="1096327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6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E7874FE-7199-4FEF-8C7F-8F92A720F766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JPA 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F681F7-5E0D-480B-8FD8-8C4880ED33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791" y="409392"/>
            <a:ext cx="11170418" cy="6448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3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1747F2-56AA-4DEA-B37E-D38E8D3A1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4077"/>
            <a:ext cx="12192000" cy="592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87109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3619500" y="1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ASYNC QUERY RESULTS- Custom Configuration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CE1072-751E-40E3-9081-A4BF3515F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675" y="409393"/>
            <a:ext cx="12192000" cy="44860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85F49C-F27F-4D66-A354-340AB7F0A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455545"/>
            <a:ext cx="12192000" cy="14024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D86374F-D2AC-4B56-9AE8-3694260A34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5" y="5009541"/>
            <a:ext cx="2762250" cy="5905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C018F1-1A14-4A4B-A62B-FA83941437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4312" y="636969"/>
            <a:ext cx="4010025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758929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885536" y="652646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rgbClr val="FF0000"/>
                </a:solidFill>
              </a:rPr>
              <a:t>Asynch</a:t>
            </a:r>
            <a:r>
              <a:rPr lang="en-US" dirty="0" smtClean="0">
                <a:solidFill>
                  <a:srgbClr val="FF0000"/>
                </a:solidFill>
              </a:rPr>
              <a:t> Results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5615270"/>
              </p:ext>
            </p:extLst>
          </p:nvPr>
        </p:nvGraphicFramePr>
        <p:xfrm>
          <a:off x="6539346" y="616836"/>
          <a:ext cx="5768975" cy="48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Packager Shell Object" showAsIcon="1" r:id="rId3" imgW="2983680" imgH="481320" progId="Package">
                  <p:embed/>
                </p:oleObj>
              </mc:Choice>
              <mc:Fallback>
                <p:oleObj name="Packager Shell Object" showAsIcon="1" r:id="rId3" imgW="298368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39346" y="616836"/>
                        <a:ext cx="5768975" cy="48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AD0B4DC8-E01E-4B02-B9F3-D2C143EFD80A}"/>
              </a:ext>
            </a:extLst>
          </p:cNvPr>
          <p:cNvSpPr/>
          <p:nvPr/>
        </p:nvSpPr>
        <p:spPr>
          <a:xfrm>
            <a:off x="1065645" y="2412173"/>
            <a:ext cx="5391150" cy="40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Pagination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731336"/>
              </p:ext>
            </p:extLst>
          </p:nvPr>
        </p:nvGraphicFramePr>
        <p:xfrm>
          <a:off x="7994073" y="2303751"/>
          <a:ext cx="91440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Packager Shell Object" showAsIcon="1" r:id="rId5" imgW="914400" imgH="806400" progId="Package">
                  <p:embed/>
                </p:oleObj>
              </mc:Choice>
              <mc:Fallback>
                <p:oleObj name="Packager Shell Object" showAsIcon="1" r:id="rId5" imgW="914400" imgH="806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994073" y="2303751"/>
                        <a:ext cx="914400" cy="8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15248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16624</TotalTime>
  <Words>559</Words>
  <Application>Microsoft Office PowerPoint</Application>
  <PresentationFormat>Widescreen</PresentationFormat>
  <Paragraphs>104</Paragraphs>
  <Slides>92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99" baseType="lpstr">
      <vt:lpstr>Arial</vt:lpstr>
      <vt:lpstr>Calibri</vt:lpstr>
      <vt:lpstr>Calibri Light</vt:lpstr>
      <vt:lpstr>Consolas</vt:lpstr>
      <vt:lpstr>inherit</vt:lpstr>
      <vt:lpstr>Office Theme</vt:lpstr>
      <vt:lpstr>Packager Shell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594</cp:revision>
  <dcterms:created xsi:type="dcterms:W3CDTF">2019-07-29T07:29:36Z</dcterms:created>
  <dcterms:modified xsi:type="dcterms:W3CDTF">2021-02-07T06:02:21Z</dcterms:modified>
</cp:coreProperties>
</file>